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9" r:id="rId3"/>
    <p:sldId id="285" r:id="rId4"/>
    <p:sldId id="280" r:id="rId5"/>
    <p:sldId id="282" r:id="rId6"/>
    <p:sldId id="288" r:id="rId7"/>
    <p:sldId id="292" r:id="rId8"/>
    <p:sldId id="272" r:id="rId9"/>
    <p:sldId id="293" r:id="rId10"/>
    <p:sldId id="283" r:id="rId11"/>
    <p:sldId id="295" r:id="rId12"/>
    <p:sldId id="291" r:id="rId13"/>
    <p:sldId id="275" r:id="rId14"/>
    <p:sldId id="286" r:id="rId15"/>
    <p:sldId id="287" r:id="rId16"/>
    <p:sldId id="294" r:id="rId17"/>
    <p:sldId id="296" r:id="rId18"/>
    <p:sldId id="281" r:id="rId19"/>
    <p:sldId id="289" r:id="rId20"/>
    <p:sldId id="290" r:id="rId21"/>
    <p:sldId id="284" r:id="rId22"/>
    <p:sldId id="278" r:id="rId23"/>
  </p:sldIdLst>
  <p:sldSz cx="18288000" cy="10287000"/>
  <p:notesSz cx="6858000" cy="9144000"/>
  <p:embeddedFontLst>
    <p:embeddedFont>
      <p:font typeface="Garet" panose="020B0604020202020204" charset="0"/>
      <p:regular r:id="rId24"/>
    </p:embeddedFont>
    <p:embeddedFont>
      <p:font typeface="Garet Bold" panose="020B0604020202020204" charset="0"/>
      <p:regular r:id="rId25"/>
    </p:embeddedFont>
    <p:embeddedFont>
      <p:font typeface="Poppins" panose="00000500000000000000" pitchFamily="2"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2461"/>
    <a:srgbClr val="FFFFFF"/>
    <a:srgbClr val="2596BE"/>
    <a:srgbClr val="141740"/>
    <a:srgbClr val="090909"/>
    <a:srgbClr val="140C39"/>
    <a:srgbClr val="092E4F"/>
    <a:srgbClr val="190C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61" autoAdjust="0"/>
    <p:restoredTop sz="94622" autoAdjust="0"/>
  </p:normalViewPr>
  <p:slideViewPr>
    <p:cSldViewPr>
      <p:cViewPr varScale="1">
        <p:scale>
          <a:sx n="51" d="100"/>
          <a:sy n="51" d="100"/>
        </p:scale>
        <p:origin x="202"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gif"/><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36.jpg"/><Relationship Id="rId4" Type="http://schemas.openxmlformats.org/officeDocument/2006/relationships/image" Target="../media/image2.gif"/></Relationships>
</file>

<file path=ppt/slides/_rels/slide1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png"/><Relationship Id="rId3" Type="http://schemas.openxmlformats.org/officeDocument/2006/relationships/image" Target="../media/image2.gif"/><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4.gif"/></Relationships>
</file>

<file path=ppt/slides/_rels/slide2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gif"/></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2.gif"/><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72000">
              <a:srgbClr val="190C39"/>
            </a:gs>
            <a:gs pos="32000">
              <a:srgbClr val="092E4F"/>
            </a:gs>
            <a:gs pos="100000">
              <a:srgbClr val="140C39"/>
            </a:gs>
          </a:gsLst>
          <a:path path="circle">
            <a:fillToRect l="100000" t="100000"/>
          </a:path>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9A5716D-C89E-5B85-DC45-12F7115C9EF7}"/>
              </a:ext>
            </a:extLst>
          </p:cNvPr>
          <p:cNvPicPr>
            <a:picLocks noChangeAspect="1"/>
          </p:cNvPicPr>
          <p:nvPr/>
        </p:nvPicPr>
        <p:blipFill>
          <a:blip r:embed="rId2"/>
          <a:stretch>
            <a:fillRect/>
          </a:stretch>
        </p:blipFill>
        <p:spPr>
          <a:xfrm>
            <a:off x="376376" y="1005458"/>
            <a:ext cx="23048542" cy="12976309"/>
          </a:xfrm>
          <a:prstGeom prst="rect">
            <a:avLst/>
          </a:prstGeom>
        </p:spPr>
      </p:pic>
      <p:pic>
        <p:nvPicPr>
          <p:cNvPr id="3" name="Picture 3"/>
          <p:cNvPicPr>
            <a:picLocks noChangeAspect="1"/>
          </p:cNvPicPr>
          <p:nvPr/>
        </p:nvPicPr>
        <p:blipFill>
          <a:blip r:embed="rId3"/>
          <a:srcRect/>
          <a:stretch>
            <a:fillRect/>
          </a:stretch>
        </p:blipFill>
        <p:spPr>
          <a:xfrm>
            <a:off x="126742" y="-723900"/>
            <a:ext cx="9400859" cy="5264481"/>
          </a:xfrm>
          <a:prstGeom prst="rect">
            <a:avLst/>
          </a:prstGeom>
        </p:spPr>
      </p:pic>
      <p:pic>
        <p:nvPicPr>
          <p:cNvPr id="4" name="Picture 4"/>
          <p:cNvPicPr>
            <a:picLocks noChangeAspect="1"/>
          </p:cNvPicPr>
          <p:nvPr/>
        </p:nvPicPr>
        <p:blipFill>
          <a:blip r:embed="rId3"/>
          <a:srcRect/>
          <a:stretch>
            <a:fillRect/>
          </a:stretch>
        </p:blipFill>
        <p:spPr>
          <a:xfrm>
            <a:off x="9568904" y="94028"/>
            <a:ext cx="9400859" cy="6408820"/>
          </a:xfrm>
          <a:prstGeom prst="rect">
            <a:avLst/>
          </a:prstGeom>
        </p:spPr>
      </p:pic>
      <p:sp>
        <p:nvSpPr>
          <p:cNvPr id="5" name="TextBox 5"/>
          <p:cNvSpPr txBox="1"/>
          <p:nvPr/>
        </p:nvSpPr>
        <p:spPr>
          <a:xfrm>
            <a:off x="1447069" y="2587849"/>
            <a:ext cx="11967470" cy="2782108"/>
          </a:xfrm>
          <a:prstGeom prst="rect">
            <a:avLst/>
          </a:prstGeom>
        </p:spPr>
        <p:txBody>
          <a:bodyPr lIns="0" tIns="0" rIns="0" bIns="0" rtlCol="0" anchor="t">
            <a:spAutoFit/>
          </a:bodyPr>
          <a:lstStyle/>
          <a:p>
            <a:pPr algn="ctr">
              <a:lnSpc>
                <a:spcPts val="10588"/>
              </a:lnSpc>
            </a:pPr>
            <a:r>
              <a:rPr lang="en-US" sz="10483" b="1" dirty="0">
                <a:solidFill>
                  <a:srgbClr val="FFFFFF"/>
                </a:solidFill>
                <a:latin typeface="Garet Bold"/>
                <a:ea typeface="Garet Bold"/>
                <a:cs typeface="Garet Bold"/>
                <a:sym typeface="Garet Bold"/>
              </a:rPr>
              <a:t>STELLAR OBJECT CLASSIFICATION</a:t>
            </a:r>
          </a:p>
        </p:txBody>
      </p:sp>
      <p:pic>
        <p:nvPicPr>
          <p:cNvPr id="6" name="Picture 6"/>
          <p:cNvPicPr>
            <a:picLocks noChangeAspect="1"/>
          </p:cNvPicPr>
          <p:nvPr/>
        </p:nvPicPr>
        <p:blipFill>
          <a:blip r:embed="rId3"/>
          <a:srcRect/>
          <a:stretch>
            <a:fillRect/>
          </a:stretch>
        </p:blipFill>
        <p:spPr>
          <a:xfrm rot="10801143">
            <a:off x="9057487" y="6805294"/>
            <a:ext cx="9400859" cy="5264481"/>
          </a:xfrm>
          <a:prstGeom prst="rect">
            <a:avLst/>
          </a:prstGeom>
        </p:spPr>
      </p:pic>
      <p:pic>
        <p:nvPicPr>
          <p:cNvPr id="7" name="Picture 7"/>
          <p:cNvPicPr>
            <a:picLocks noChangeAspect="1"/>
          </p:cNvPicPr>
          <p:nvPr/>
        </p:nvPicPr>
        <p:blipFill>
          <a:blip r:embed="rId3"/>
          <a:srcRect/>
          <a:stretch>
            <a:fillRect/>
          </a:stretch>
        </p:blipFill>
        <p:spPr>
          <a:xfrm rot="10801143">
            <a:off x="-914400" y="6291889"/>
            <a:ext cx="9400859" cy="5264481"/>
          </a:xfrm>
          <a:prstGeom prst="rect">
            <a:avLst/>
          </a:prstGeom>
        </p:spPr>
      </p:pic>
      <p:sp>
        <p:nvSpPr>
          <p:cNvPr id="9" name="Freeform 9"/>
          <p:cNvSpPr/>
          <p:nvPr/>
        </p:nvSpPr>
        <p:spPr>
          <a:xfrm>
            <a:off x="6712344" y="661611"/>
            <a:ext cx="5759792" cy="1451376"/>
          </a:xfrm>
          <a:custGeom>
            <a:avLst/>
            <a:gdLst/>
            <a:ahLst/>
            <a:cxnLst/>
            <a:rect l="l" t="t" r="r" b="b"/>
            <a:pathLst>
              <a:path w="5759792" h="1451376">
                <a:moveTo>
                  <a:pt x="0" y="0"/>
                </a:moveTo>
                <a:lnTo>
                  <a:pt x="5759792" y="0"/>
                </a:lnTo>
                <a:lnTo>
                  <a:pt x="5759792" y="1451376"/>
                </a:lnTo>
                <a:lnTo>
                  <a:pt x="0" y="1451376"/>
                </a:lnTo>
                <a:lnTo>
                  <a:pt x="0" y="0"/>
                </a:lnTo>
                <a:close/>
              </a:path>
            </a:pathLst>
          </a:custGeom>
          <a:blipFill>
            <a:blip r:embed="rId4"/>
            <a:stretch>
              <a:fillRect/>
            </a:stretch>
          </a:blipFill>
        </p:spPr>
        <p:txBody>
          <a:bodyPr/>
          <a:lstStyle/>
          <a:p>
            <a:endParaRPr lang="en-IN"/>
          </a:p>
        </p:txBody>
      </p:sp>
      <p:pic>
        <p:nvPicPr>
          <p:cNvPr id="16" name="Picture 15">
            <a:extLst>
              <a:ext uri="{FF2B5EF4-FFF2-40B4-BE49-F238E27FC236}">
                <a16:creationId xmlns:a16="http://schemas.microsoft.com/office/drawing/2014/main" id="{A6BF9A30-3676-3AF0-1BE5-015F052FA401}"/>
              </a:ext>
            </a:extLst>
          </p:cNvPr>
          <p:cNvPicPr>
            <a:picLocks noChangeAspect="1"/>
          </p:cNvPicPr>
          <p:nvPr/>
        </p:nvPicPr>
        <p:blipFill>
          <a:blip r:embed="rId5"/>
          <a:stretch>
            <a:fillRect/>
          </a:stretch>
        </p:blipFill>
        <p:spPr>
          <a:xfrm>
            <a:off x="13955324" y="738758"/>
            <a:ext cx="4885162" cy="4885162"/>
          </a:xfrm>
          <a:prstGeom prst="rect">
            <a:avLst/>
          </a:prstGeom>
        </p:spPr>
      </p:pic>
      <p:pic>
        <p:nvPicPr>
          <p:cNvPr id="21" name="Picture 20">
            <a:extLst>
              <a:ext uri="{FF2B5EF4-FFF2-40B4-BE49-F238E27FC236}">
                <a16:creationId xmlns:a16="http://schemas.microsoft.com/office/drawing/2014/main" id="{5B46A60C-A12E-8002-461E-9FC8DCC0B8BB}"/>
              </a:ext>
            </a:extLst>
          </p:cNvPr>
          <p:cNvPicPr>
            <a:picLocks noChangeAspect="1"/>
          </p:cNvPicPr>
          <p:nvPr/>
        </p:nvPicPr>
        <p:blipFill>
          <a:blip r:embed="rId6"/>
          <a:stretch>
            <a:fillRect/>
          </a:stretch>
        </p:blipFill>
        <p:spPr>
          <a:xfrm>
            <a:off x="1216949" y="6982122"/>
            <a:ext cx="7161030" cy="2876966"/>
          </a:xfrm>
          <a:prstGeom prst="rect">
            <a:avLst/>
          </a:prstGeom>
        </p:spPr>
      </p:pic>
      <p:sp>
        <p:nvSpPr>
          <p:cNvPr id="22" name="Rectangle 2">
            <a:extLst>
              <a:ext uri="{FF2B5EF4-FFF2-40B4-BE49-F238E27FC236}">
                <a16:creationId xmlns:a16="http://schemas.microsoft.com/office/drawing/2014/main" id="{822A73E7-62A3-8085-B460-89D405A91AA6}"/>
              </a:ext>
            </a:extLst>
          </p:cNvPr>
          <p:cNvSpPr>
            <a:spLocks noChangeArrowheads="1"/>
          </p:cNvSpPr>
          <p:nvPr/>
        </p:nvSpPr>
        <p:spPr bwMode="auto">
          <a:xfrm>
            <a:off x="147776" y="360727"/>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cxnSp>
        <p:nvCxnSpPr>
          <p:cNvPr id="26" name="Straight Connector 25">
            <a:extLst>
              <a:ext uri="{FF2B5EF4-FFF2-40B4-BE49-F238E27FC236}">
                <a16:creationId xmlns:a16="http://schemas.microsoft.com/office/drawing/2014/main" id="{4BC33654-709D-4FA3-E1B8-DC81BC128842}"/>
              </a:ext>
            </a:extLst>
          </p:cNvPr>
          <p:cNvCxnSpPr>
            <a:cxnSpLocks/>
          </p:cNvCxnSpPr>
          <p:nvPr/>
        </p:nvCxnSpPr>
        <p:spPr>
          <a:xfrm>
            <a:off x="1657307" y="6803731"/>
            <a:ext cx="12647430" cy="0"/>
          </a:xfrm>
          <a:prstGeom prst="line">
            <a:avLst/>
          </a:prstGeom>
          <a:ln/>
        </p:spPr>
        <p:style>
          <a:lnRef idx="3">
            <a:schemeClr val="accent4"/>
          </a:lnRef>
          <a:fillRef idx="0">
            <a:schemeClr val="accent4"/>
          </a:fillRef>
          <a:effectRef idx="2">
            <a:schemeClr val="accent4"/>
          </a:effectRef>
          <a:fontRef idx="minor">
            <a:schemeClr val="tx1"/>
          </a:fontRef>
        </p:style>
      </p:cxnSp>
      <p:sp>
        <p:nvSpPr>
          <p:cNvPr id="37" name="TextBox 36">
            <a:extLst>
              <a:ext uri="{FF2B5EF4-FFF2-40B4-BE49-F238E27FC236}">
                <a16:creationId xmlns:a16="http://schemas.microsoft.com/office/drawing/2014/main" id="{699F81B0-CA14-8534-ECA7-2A2EC40481C7}"/>
              </a:ext>
            </a:extLst>
          </p:cNvPr>
          <p:cNvSpPr txBox="1"/>
          <p:nvPr/>
        </p:nvSpPr>
        <p:spPr>
          <a:xfrm>
            <a:off x="1657307" y="5346801"/>
            <a:ext cx="12067082" cy="1200329"/>
          </a:xfrm>
          <a:prstGeom prst="rect">
            <a:avLst/>
          </a:prstGeom>
          <a:noFill/>
        </p:spPr>
        <p:txBody>
          <a:bodyPr wrap="square">
            <a:spAutoFit/>
          </a:bodyPr>
          <a:lstStyle/>
          <a:p>
            <a:r>
              <a:rPr lang="en-US" dirty="0">
                <a:solidFill>
                  <a:schemeClr val="bg1"/>
                </a:solidFill>
                <a:latin typeface="Garet" panose="020B0604020202020204" charset="0"/>
              </a:rPr>
              <a:t>Machine Learning Capstone Project: An advanced multi-class classification approach to identify astronomical objects using photometric data</a:t>
            </a:r>
            <a:br>
              <a:rPr lang="en-US" dirty="0"/>
            </a:br>
            <a:endParaRPr lang="en-US" dirty="0"/>
          </a:p>
          <a:p>
            <a:r>
              <a:rPr lang="en-US" dirty="0">
                <a:effectLst/>
              </a:rPr>
              <a:t>     </a:t>
            </a:r>
            <a:r>
              <a:rPr lang="en-US" dirty="0">
                <a:solidFill>
                  <a:schemeClr val="bg1"/>
                </a:solidFill>
                <a:effectLst/>
                <a:latin typeface="Garet" panose="020B0604020202020204" charset="0"/>
              </a:rPr>
              <a:t>GALAXY</a:t>
            </a:r>
            <a:r>
              <a:rPr lang="en-US" dirty="0">
                <a:solidFill>
                  <a:schemeClr val="bg1"/>
                </a:solidFill>
                <a:latin typeface="Garet" panose="020B0604020202020204" charset="0"/>
              </a:rPr>
              <a:t>       </a:t>
            </a:r>
            <a:r>
              <a:rPr lang="en-US" dirty="0">
                <a:solidFill>
                  <a:schemeClr val="bg1"/>
                </a:solidFill>
                <a:effectLst/>
                <a:latin typeface="Garet" panose="020B0604020202020204" charset="0"/>
              </a:rPr>
              <a:t>QSO</a:t>
            </a:r>
            <a:r>
              <a:rPr lang="en-US" dirty="0">
                <a:solidFill>
                  <a:schemeClr val="bg1"/>
                </a:solidFill>
                <a:latin typeface="Garet" panose="020B0604020202020204" charset="0"/>
              </a:rPr>
              <a:t>        </a:t>
            </a:r>
            <a:r>
              <a:rPr lang="en-US" dirty="0">
                <a:solidFill>
                  <a:schemeClr val="bg1"/>
                </a:solidFill>
                <a:effectLst/>
                <a:latin typeface="Garet" panose="020B0604020202020204" charset="0"/>
              </a:rPr>
              <a:t>STAR</a:t>
            </a:r>
            <a:endParaRPr lang="en-IN" dirty="0">
              <a:solidFill>
                <a:schemeClr val="bg1"/>
              </a:solidFill>
              <a:latin typeface="Garet" panose="020B0604020202020204" charset="0"/>
            </a:endParaRPr>
          </a:p>
        </p:txBody>
      </p:sp>
      <p:pic>
        <p:nvPicPr>
          <p:cNvPr id="39" name="Picture 38">
            <a:extLst>
              <a:ext uri="{FF2B5EF4-FFF2-40B4-BE49-F238E27FC236}">
                <a16:creationId xmlns:a16="http://schemas.microsoft.com/office/drawing/2014/main" id="{16717017-CAC4-3A1E-1337-D378EE235E7D}"/>
              </a:ext>
            </a:extLst>
          </p:cNvPr>
          <p:cNvPicPr>
            <a:picLocks noChangeAspect="1"/>
          </p:cNvPicPr>
          <p:nvPr/>
        </p:nvPicPr>
        <p:blipFill>
          <a:blip r:embed="rId7"/>
          <a:stretch>
            <a:fillRect/>
          </a:stretch>
        </p:blipFill>
        <p:spPr>
          <a:xfrm>
            <a:off x="1733643" y="6188522"/>
            <a:ext cx="333528" cy="333528"/>
          </a:xfrm>
          <a:prstGeom prst="rect">
            <a:avLst/>
          </a:prstGeom>
        </p:spPr>
      </p:pic>
      <p:pic>
        <p:nvPicPr>
          <p:cNvPr id="41" name="Picture 40">
            <a:extLst>
              <a:ext uri="{FF2B5EF4-FFF2-40B4-BE49-F238E27FC236}">
                <a16:creationId xmlns:a16="http://schemas.microsoft.com/office/drawing/2014/main" id="{332E554F-9BB1-2A96-0EFD-C98D7D2ACF2E}"/>
              </a:ext>
            </a:extLst>
          </p:cNvPr>
          <p:cNvPicPr>
            <a:picLocks noChangeAspect="1"/>
          </p:cNvPicPr>
          <p:nvPr/>
        </p:nvPicPr>
        <p:blipFill>
          <a:blip r:embed="rId8"/>
          <a:stretch>
            <a:fillRect/>
          </a:stretch>
        </p:blipFill>
        <p:spPr>
          <a:xfrm>
            <a:off x="3023194" y="6188522"/>
            <a:ext cx="333528" cy="333528"/>
          </a:xfrm>
          <a:prstGeom prst="rect">
            <a:avLst/>
          </a:prstGeom>
        </p:spPr>
      </p:pic>
      <p:pic>
        <p:nvPicPr>
          <p:cNvPr id="43" name="Picture 42">
            <a:extLst>
              <a:ext uri="{FF2B5EF4-FFF2-40B4-BE49-F238E27FC236}">
                <a16:creationId xmlns:a16="http://schemas.microsoft.com/office/drawing/2014/main" id="{DD49347A-E20E-BE00-D3A2-F7C9BB44F430}"/>
              </a:ext>
            </a:extLst>
          </p:cNvPr>
          <p:cNvPicPr>
            <a:picLocks noChangeAspect="1"/>
          </p:cNvPicPr>
          <p:nvPr/>
        </p:nvPicPr>
        <p:blipFill>
          <a:blip r:embed="rId9"/>
          <a:stretch>
            <a:fillRect/>
          </a:stretch>
        </p:blipFill>
        <p:spPr>
          <a:xfrm>
            <a:off x="4033976" y="6183156"/>
            <a:ext cx="333528" cy="333528"/>
          </a:xfrm>
          <a:prstGeom prst="rect">
            <a:avLst/>
          </a:prstGeom>
        </p:spPr>
      </p:pic>
      <p:sp>
        <p:nvSpPr>
          <p:cNvPr id="45" name="TextBox 44">
            <a:extLst>
              <a:ext uri="{FF2B5EF4-FFF2-40B4-BE49-F238E27FC236}">
                <a16:creationId xmlns:a16="http://schemas.microsoft.com/office/drawing/2014/main" id="{5F7B1345-C3DD-C953-0A64-8A22840DD589}"/>
              </a:ext>
            </a:extLst>
          </p:cNvPr>
          <p:cNvSpPr txBox="1"/>
          <p:nvPr/>
        </p:nvSpPr>
        <p:spPr>
          <a:xfrm>
            <a:off x="14097000" y="9496130"/>
            <a:ext cx="3797039" cy="338554"/>
          </a:xfrm>
          <a:prstGeom prst="rect">
            <a:avLst/>
          </a:prstGeom>
          <a:noFill/>
        </p:spPr>
        <p:txBody>
          <a:bodyPr wrap="square" rtlCol="0">
            <a:spAutoFit/>
          </a:bodyPr>
          <a:lstStyle/>
          <a:p>
            <a:r>
              <a:rPr lang="en-US" sz="1600" dirty="0">
                <a:solidFill>
                  <a:schemeClr val="bg1"/>
                </a:solidFill>
                <a:latin typeface="Garet" panose="020B0604020202020204" charset="0"/>
              </a:rPr>
              <a:t>Presented By : AbdulRahman Sami</a:t>
            </a:r>
            <a:endParaRPr lang="en-IN" sz="1600" dirty="0">
              <a:solidFill>
                <a:schemeClr val="bg1"/>
              </a:solidFill>
              <a:latin typeface="Garet"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72000">
              <a:schemeClr val="tx2">
                <a:lumMod val="60000"/>
                <a:lumOff val="40000"/>
              </a:schemeClr>
            </a:gs>
            <a:gs pos="32000">
              <a:srgbClr val="092E4F"/>
            </a:gs>
            <a:gs pos="100000">
              <a:schemeClr val="accent1">
                <a:lumMod val="60000"/>
                <a:lumOff val="40000"/>
              </a:schemeClr>
            </a:gs>
          </a:gsLst>
          <a:path path="circle">
            <a:fillToRect l="100000" t="100000"/>
          </a:path>
        </a:gradFill>
        <a:effectLst/>
      </p:bgPr>
    </p:bg>
    <p:spTree>
      <p:nvGrpSpPr>
        <p:cNvPr id="1" name="">
          <a:extLst>
            <a:ext uri="{FF2B5EF4-FFF2-40B4-BE49-F238E27FC236}">
              <a16:creationId xmlns:a16="http://schemas.microsoft.com/office/drawing/2014/main" id="{CE583A45-9948-9D2B-7DB8-B1B0136A54D9}"/>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A0908192-D7DE-34E4-DABA-8510527F5E8A}"/>
              </a:ext>
            </a:extLst>
          </p:cNvPr>
          <p:cNvGrpSpPr/>
          <p:nvPr/>
        </p:nvGrpSpPr>
        <p:grpSpPr>
          <a:xfrm>
            <a:off x="-3124200" y="-1028700"/>
            <a:ext cx="23048542" cy="14217738"/>
            <a:chOff x="-3729176" y="-529230"/>
            <a:chExt cx="23048542" cy="14217738"/>
          </a:xfrm>
        </p:grpSpPr>
        <p:pic>
          <p:nvPicPr>
            <p:cNvPr id="18" name="Picture 17">
              <a:extLst>
                <a:ext uri="{FF2B5EF4-FFF2-40B4-BE49-F238E27FC236}">
                  <a16:creationId xmlns:a16="http://schemas.microsoft.com/office/drawing/2014/main" id="{3FF98AD7-EE37-04E4-3312-CF094E400E65}"/>
                </a:ext>
              </a:extLst>
            </p:cNvPr>
            <p:cNvPicPr>
              <a:picLocks noChangeAspect="1"/>
            </p:cNvPicPr>
            <p:nvPr/>
          </p:nvPicPr>
          <p:blipFill>
            <a:blip r:embed="rId2"/>
            <a:stretch>
              <a:fillRect/>
            </a:stretch>
          </p:blipFill>
          <p:spPr>
            <a:xfrm>
              <a:off x="-3729176" y="712199"/>
              <a:ext cx="23048542" cy="12976309"/>
            </a:xfrm>
            <a:prstGeom prst="rect">
              <a:avLst/>
            </a:prstGeom>
          </p:spPr>
        </p:pic>
        <p:grpSp>
          <p:nvGrpSpPr>
            <p:cNvPr id="2" name="Group 1">
              <a:extLst>
                <a:ext uri="{FF2B5EF4-FFF2-40B4-BE49-F238E27FC236}">
                  <a16:creationId xmlns:a16="http://schemas.microsoft.com/office/drawing/2014/main" id="{900CAB8B-67DB-BADA-03BF-1E56CB495EE6}"/>
                </a:ext>
              </a:extLst>
            </p:cNvPr>
            <p:cNvGrpSpPr/>
            <p:nvPr/>
          </p:nvGrpSpPr>
          <p:grpSpPr>
            <a:xfrm>
              <a:off x="-1062176" y="-529230"/>
              <a:ext cx="19884163" cy="12238278"/>
              <a:chOff x="-1062176" y="-529230"/>
              <a:chExt cx="19884163" cy="12238278"/>
            </a:xfrm>
          </p:grpSpPr>
          <p:pic>
            <p:nvPicPr>
              <p:cNvPr id="3" name="Picture 3">
                <a:extLst>
                  <a:ext uri="{FF2B5EF4-FFF2-40B4-BE49-F238E27FC236}">
                    <a16:creationId xmlns:a16="http://schemas.microsoft.com/office/drawing/2014/main" id="{BB8ACEA7-F08E-C067-FBA7-AF4086492348}"/>
                  </a:ext>
                </a:extLst>
              </p:cNvPr>
              <p:cNvPicPr>
                <a:picLocks noChangeAspect="1"/>
              </p:cNvPicPr>
              <p:nvPr/>
            </p:nvPicPr>
            <p:blipFill>
              <a:blip r:embed="rId3"/>
              <a:srcRect/>
              <a:stretch>
                <a:fillRect/>
              </a:stretch>
            </p:blipFill>
            <p:spPr>
              <a:xfrm>
                <a:off x="-385251" y="-529230"/>
                <a:ext cx="9400859" cy="5264481"/>
              </a:xfrm>
              <a:prstGeom prst="rect">
                <a:avLst/>
              </a:prstGeom>
            </p:spPr>
          </p:pic>
          <p:pic>
            <p:nvPicPr>
              <p:cNvPr id="4" name="Picture 4">
                <a:extLst>
                  <a:ext uri="{FF2B5EF4-FFF2-40B4-BE49-F238E27FC236}">
                    <a16:creationId xmlns:a16="http://schemas.microsoft.com/office/drawing/2014/main" id="{86BA78EF-663A-1316-33A9-2D6B89EBC0A2}"/>
                  </a:ext>
                </a:extLst>
              </p:cNvPr>
              <p:cNvPicPr>
                <a:picLocks noChangeAspect="1"/>
              </p:cNvPicPr>
              <p:nvPr/>
            </p:nvPicPr>
            <p:blipFill>
              <a:blip r:embed="rId3"/>
              <a:srcRect/>
              <a:stretch>
                <a:fillRect/>
              </a:stretch>
            </p:blipFill>
            <p:spPr>
              <a:xfrm>
                <a:off x="9421128" y="-266699"/>
                <a:ext cx="9400859" cy="6408820"/>
              </a:xfrm>
              <a:prstGeom prst="rect">
                <a:avLst/>
              </a:prstGeom>
            </p:spPr>
          </p:pic>
          <p:pic>
            <p:nvPicPr>
              <p:cNvPr id="6" name="Picture 6">
                <a:extLst>
                  <a:ext uri="{FF2B5EF4-FFF2-40B4-BE49-F238E27FC236}">
                    <a16:creationId xmlns:a16="http://schemas.microsoft.com/office/drawing/2014/main" id="{FE84DD50-7383-B83A-52A5-DC7F95AD8602}"/>
                  </a:ext>
                </a:extLst>
              </p:cNvPr>
              <p:cNvPicPr>
                <a:picLocks noChangeAspect="1"/>
              </p:cNvPicPr>
              <p:nvPr/>
            </p:nvPicPr>
            <p:blipFill>
              <a:blip r:embed="rId3"/>
              <a:srcRect/>
              <a:stretch>
                <a:fillRect/>
              </a:stretch>
            </p:blipFill>
            <p:spPr>
              <a:xfrm rot="-10798857">
                <a:off x="8909711" y="6444567"/>
                <a:ext cx="9400859" cy="5264481"/>
              </a:xfrm>
              <a:prstGeom prst="rect">
                <a:avLst/>
              </a:prstGeom>
            </p:spPr>
          </p:pic>
          <p:pic>
            <p:nvPicPr>
              <p:cNvPr id="7" name="Picture 7">
                <a:extLst>
                  <a:ext uri="{FF2B5EF4-FFF2-40B4-BE49-F238E27FC236}">
                    <a16:creationId xmlns:a16="http://schemas.microsoft.com/office/drawing/2014/main" id="{D10230E2-5B76-A00B-B2C2-BAF1BEC80E7D}"/>
                  </a:ext>
                </a:extLst>
              </p:cNvPr>
              <p:cNvPicPr>
                <a:picLocks noChangeAspect="1"/>
              </p:cNvPicPr>
              <p:nvPr/>
            </p:nvPicPr>
            <p:blipFill>
              <a:blip r:embed="rId3"/>
              <a:srcRect/>
              <a:stretch>
                <a:fillRect/>
              </a:stretch>
            </p:blipFill>
            <p:spPr>
              <a:xfrm rot="-10798857">
                <a:off x="-1062176" y="5931162"/>
                <a:ext cx="9400859" cy="5264481"/>
              </a:xfrm>
              <a:prstGeom prst="rect">
                <a:avLst/>
              </a:prstGeom>
            </p:spPr>
          </p:pic>
          <p:sp>
            <p:nvSpPr>
              <p:cNvPr id="22" name="Rectangle 2">
                <a:extLst>
                  <a:ext uri="{FF2B5EF4-FFF2-40B4-BE49-F238E27FC236}">
                    <a16:creationId xmlns:a16="http://schemas.microsoft.com/office/drawing/2014/main" id="{A2E0A7D8-1E98-1E23-1229-C4E1CDF2A9D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grpSp>
      <p:pic>
        <p:nvPicPr>
          <p:cNvPr id="11" name="Picture 10">
            <a:extLst>
              <a:ext uri="{FF2B5EF4-FFF2-40B4-BE49-F238E27FC236}">
                <a16:creationId xmlns:a16="http://schemas.microsoft.com/office/drawing/2014/main" id="{03994082-39EE-6433-99BC-9AB6E1967CA3}"/>
              </a:ext>
            </a:extLst>
          </p:cNvPr>
          <p:cNvPicPr>
            <a:picLocks noChangeAspect="1"/>
          </p:cNvPicPr>
          <p:nvPr/>
        </p:nvPicPr>
        <p:blipFill>
          <a:blip r:embed="rId4"/>
          <a:stretch>
            <a:fillRect/>
          </a:stretch>
        </p:blipFill>
        <p:spPr>
          <a:xfrm>
            <a:off x="11223803" y="-1379122"/>
            <a:ext cx="8774188" cy="13618502"/>
          </a:xfrm>
          <a:prstGeom prst="rect">
            <a:avLst/>
          </a:prstGeom>
        </p:spPr>
      </p:pic>
      <p:sp>
        <p:nvSpPr>
          <p:cNvPr id="24" name="TextBox 5">
            <a:extLst>
              <a:ext uri="{FF2B5EF4-FFF2-40B4-BE49-F238E27FC236}">
                <a16:creationId xmlns:a16="http://schemas.microsoft.com/office/drawing/2014/main" id="{C7CF1038-DF3A-D4AD-3B16-2C2F36E4BED7}"/>
              </a:ext>
            </a:extLst>
          </p:cNvPr>
          <p:cNvSpPr txBox="1"/>
          <p:nvPr/>
        </p:nvSpPr>
        <p:spPr>
          <a:xfrm>
            <a:off x="250205" y="277772"/>
            <a:ext cx="13339624" cy="1204176"/>
          </a:xfrm>
          <a:prstGeom prst="rect">
            <a:avLst/>
          </a:prstGeom>
        </p:spPr>
        <p:txBody>
          <a:bodyPr wrap="square" lIns="0" tIns="0" rIns="0" bIns="0" rtlCol="0" anchor="t">
            <a:spAutoFit/>
          </a:bodyPr>
          <a:lstStyle/>
          <a:p>
            <a:pPr algn="ctr">
              <a:lnSpc>
                <a:spcPts val="10588"/>
              </a:lnSpc>
            </a:pPr>
            <a:r>
              <a:rPr lang="en-US" sz="4800" b="1" dirty="0">
                <a:solidFill>
                  <a:srgbClr val="FFFFFF"/>
                </a:solidFill>
                <a:latin typeface="Garet Bold"/>
                <a:ea typeface="Garet Bold"/>
                <a:cs typeface="Garet Bold"/>
                <a:sym typeface="Garet Bold"/>
              </a:rPr>
              <a:t>Feature Engineering &amp; Data Pipeline</a:t>
            </a:r>
          </a:p>
        </p:txBody>
      </p:sp>
      <p:sp>
        <p:nvSpPr>
          <p:cNvPr id="25" name="TextBox 24">
            <a:extLst>
              <a:ext uri="{FF2B5EF4-FFF2-40B4-BE49-F238E27FC236}">
                <a16:creationId xmlns:a16="http://schemas.microsoft.com/office/drawing/2014/main" id="{2069B97E-CD48-5300-1CB6-4293B25B4F84}"/>
              </a:ext>
            </a:extLst>
          </p:cNvPr>
          <p:cNvSpPr txBox="1"/>
          <p:nvPr/>
        </p:nvSpPr>
        <p:spPr>
          <a:xfrm>
            <a:off x="212061" y="2268514"/>
            <a:ext cx="13732539" cy="7140416"/>
          </a:xfrm>
          <a:prstGeom prst="rect">
            <a:avLst/>
          </a:prstGeom>
          <a:noFill/>
        </p:spPr>
        <p:txBody>
          <a:bodyPr wrap="square" rtlCol="0">
            <a:spAutoFit/>
          </a:bodyPr>
          <a:lstStyle/>
          <a:p>
            <a:r>
              <a:rPr lang="en-US" sz="2000" dirty="0">
                <a:solidFill>
                  <a:schemeClr val="bg1"/>
                </a:solidFill>
                <a:latin typeface="Garet" panose="020B0604020202020204" charset="0"/>
              </a:rPr>
              <a:t>To optimize the data for modeling, I transformed raw features and built a robust preprocessing pipeline.</a:t>
            </a:r>
          </a:p>
          <a:p>
            <a:endParaRPr lang="en-US" sz="2000" dirty="0">
              <a:latin typeface="Garet" panose="020B0604020202020204" charset="0"/>
            </a:endParaRPr>
          </a:p>
          <a:p>
            <a:r>
              <a:rPr lang="en-US" sz="2000" b="1" dirty="0">
                <a:latin typeface="Garet" panose="020B0604020202020204" charset="0"/>
              </a:rPr>
              <a:t>Key Actions:</a:t>
            </a:r>
            <a:endParaRPr lang="en-US" sz="2000" dirty="0">
              <a:latin typeface="Garet" panose="020B0604020202020204" charset="0"/>
            </a:endParaRPr>
          </a:p>
          <a:p>
            <a:pPr marL="342900" indent="-342900">
              <a:buFont typeface="Arial" panose="020B0604020202020204" pitchFamily="34" charset="0"/>
              <a:buChar char="•"/>
            </a:pPr>
            <a:r>
              <a:rPr lang="en-US" sz="2000" b="1" dirty="0">
                <a:latin typeface="Garet" panose="020B0604020202020204" charset="0"/>
              </a:rPr>
              <a:t>Data Cleaning:</a:t>
            </a:r>
            <a:endParaRPr lang="en-US" sz="2000" dirty="0">
              <a:latin typeface="Garet" panose="020B0604020202020204" charset="0"/>
            </a:endParaRPr>
          </a:p>
          <a:p>
            <a:pPr marL="800100" lvl="1" indent="-342900">
              <a:buFont typeface="Arial" panose="020B0604020202020204" pitchFamily="34" charset="0"/>
              <a:buChar char="•"/>
            </a:pPr>
            <a:r>
              <a:rPr lang="en-US" sz="2000" b="1" dirty="0">
                <a:latin typeface="Garet" panose="020B0604020202020204" charset="0"/>
              </a:rPr>
              <a:t>Missing Values:</a:t>
            </a:r>
            <a:r>
              <a:rPr lang="en-US" sz="2000" dirty="0">
                <a:latin typeface="Garet" panose="020B0604020202020204" charset="0"/>
              </a:rPr>
              <a:t>  </a:t>
            </a:r>
            <a:r>
              <a:rPr lang="en-US" sz="2000" dirty="0">
                <a:solidFill>
                  <a:schemeClr val="bg1"/>
                </a:solidFill>
                <a:latin typeface="Garet" panose="020B0604020202020204" charset="0"/>
              </a:rPr>
              <a:t>Confirmed the dataset had </a:t>
            </a:r>
            <a:r>
              <a:rPr lang="en-US" sz="2000" b="1" dirty="0">
                <a:solidFill>
                  <a:schemeClr val="bg1"/>
                </a:solidFill>
                <a:latin typeface="Garet" panose="020B0604020202020204" charset="0"/>
              </a:rPr>
              <a:t>no missing values</a:t>
            </a:r>
            <a:r>
              <a:rPr lang="en-US" sz="2000" dirty="0">
                <a:solidFill>
                  <a:schemeClr val="bg1"/>
                </a:solidFill>
                <a:latin typeface="Garet" panose="020B0604020202020204" charset="0"/>
              </a:rPr>
              <a:t>, eliminating the need for imputation.</a:t>
            </a:r>
          </a:p>
          <a:p>
            <a:pPr marL="800100" lvl="1" indent="-342900">
              <a:buFont typeface="Arial" panose="020B0604020202020204" pitchFamily="34" charset="0"/>
              <a:buChar char="•"/>
            </a:pPr>
            <a:r>
              <a:rPr lang="en-US" sz="2000" b="1" dirty="0">
                <a:latin typeface="Garet" panose="020B0604020202020204" charset="0"/>
              </a:rPr>
              <a:t>Outlier Removal:</a:t>
            </a:r>
            <a:r>
              <a:rPr lang="en-US" sz="2000" dirty="0">
                <a:latin typeface="Garet" panose="020B0604020202020204" charset="0"/>
              </a:rPr>
              <a:t> </a:t>
            </a:r>
            <a:r>
              <a:rPr lang="en-US" sz="2000" dirty="0">
                <a:solidFill>
                  <a:schemeClr val="bg1"/>
                </a:solidFill>
                <a:latin typeface="Garet" panose="020B0604020202020204" charset="0"/>
              </a:rPr>
              <a:t>Statistically identified and removed extreme outliers to enhance model robustness and prevent skewed training.</a:t>
            </a:r>
          </a:p>
          <a:p>
            <a:pPr marL="342900" indent="-342900">
              <a:buFont typeface="Arial" panose="020B0604020202020204" pitchFamily="34" charset="0"/>
              <a:buChar char="•"/>
            </a:pPr>
            <a:endParaRPr lang="en-US" sz="2000" b="1" dirty="0">
              <a:latin typeface="Garet" panose="020B0604020202020204" charset="0"/>
            </a:endParaRPr>
          </a:p>
          <a:p>
            <a:pPr marL="342900" indent="-342900">
              <a:buFont typeface="Arial" panose="020B0604020202020204" pitchFamily="34" charset="0"/>
              <a:buChar char="•"/>
            </a:pPr>
            <a:r>
              <a:rPr lang="en-US" sz="2000" b="1" dirty="0">
                <a:latin typeface="Garet" panose="020B0604020202020204" charset="0"/>
              </a:rPr>
              <a:t>Feature Creation (Domain-Driven):</a:t>
            </a:r>
            <a:endParaRPr lang="en-US" sz="2000" dirty="0">
              <a:latin typeface="Garet" panose="020B0604020202020204" charset="0"/>
            </a:endParaRPr>
          </a:p>
          <a:p>
            <a:pPr marL="800100" lvl="1" indent="-342900">
              <a:buFont typeface="Arial" panose="020B0604020202020204" pitchFamily="34" charset="0"/>
              <a:buChar char="•"/>
            </a:pPr>
            <a:r>
              <a:rPr lang="en-US" sz="2000" b="1" dirty="0">
                <a:latin typeface="Garet" panose="020B0604020202020204" charset="0"/>
              </a:rPr>
              <a:t>Color Indices:</a:t>
            </a:r>
            <a:r>
              <a:rPr lang="en-US" sz="2000" dirty="0">
                <a:latin typeface="Garet" panose="020B0604020202020204" charset="0"/>
              </a:rPr>
              <a:t> </a:t>
            </a:r>
            <a:r>
              <a:rPr lang="en-US" sz="2000" dirty="0">
                <a:solidFill>
                  <a:schemeClr val="bg1"/>
                </a:solidFill>
                <a:latin typeface="Garet" panose="020B0604020202020204" charset="0"/>
              </a:rPr>
              <a:t>Engineered four new, highly discriminative features: </a:t>
            </a:r>
            <a:r>
              <a:rPr lang="en-US" sz="2000" b="1" dirty="0">
                <a:solidFill>
                  <a:schemeClr val="bg1"/>
                </a:solidFill>
                <a:latin typeface="Garet" panose="020B0604020202020204" charset="0"/>
              </a:rPr>
              <a:t>(u-g), (g-r), (r-</a:t>
            </a:r>
            <a:r>
              <a:rPr lang="en-US" sz="2000" b="1" dirty="0" err="1">
                <a:solidFill>
                  <a:schemeClr val="bg1"/>
                </a:solidFill>
                <a:latin typeface="Garet" panose="020B0604020202020204" charset="0"/>
              </a:rPr>
              <a:t>i</a:t>
            </a:r>
            <a:r>
              <a:rPr lang="en-US" sz="2000" b="1" dirty="0">
                <a:solidFill>
                  <a:schemeClr val="bg1"/>
                </a:solidFill>
                <a:latin typeface="Garet" panose="020B0604020202020204" charset="0"/>
              </a:rPr>
              <a:t>), and (</a:t>
            </a:r>
            <a:r>
              <a:rPr lang="en-US" sz="2000" b="1" dirty="0" err="1">
                <a:solidFill>
                  <a:schemeClr val="bg1"/>
                </a:solidFill>
                <a:latin typeface="Garet" panose="020B0604020202020204" charset="0"/>
              </a:rPr>
              <a:t>i</a:t>
            </a:r>
            <a:r>
              <a:rPr lang="en-US" sz="2000" b="1" dirty="0">
                <a:solidFill>
                  <a:schemeClr val="bg1"/>
                </a:solidFill>
                <a:latin typeface="Garet" panose="020B0604020202020204" charset="0"/>
              </a:rPr>
              <a:t>-z)</a:t>
            </a:r>
            <a:r>
              <a:rPr lang="en-US" sz="2000" dirty="0">
                <a:solidFill>
                  <a:schemeClr val="bg1"/>
                </a:solidFill>
                <a:latin typeface="Garet" panose="020B0604020202020204" charset="0"/>
              </a:rPr>
              <a:t>. These capture the unique 'color signatures' vital for distinguishing stars, galaxies, and quasars.</a:t>
            </a:r>
          </a:p>
          <a:p>
            <a:pPr marL="800100" lvl="1" indent="-342900">
              <a:buFont typeface="Arial" panose="020B0604020202020204" pitchFamily="34" charset="0"/>
              <a:buChar char="•"/>
            </a:pPr>
            <a:r>
              <a:rPr lang="en-US" sz="2000" b="1" dirty="0">
                <a:latin typeface="Garet" panose="020B0604020202020204" charset="0"/>
              </a:rPr>
              <a:t>Magnitude Statistics:</a:t>
            </a:r>
            <a:r>
              <a:rPr lang="en-US" sz="2000" dirty="0">
                <a:latin typeface="Garet" panose="020B0604020202020204" charset="0"/>
              </a:rPr>
              <a:t> </a:t>
            </a:r>
            <a:r>
              <a:rPr lang="en-US" sz="2000" dirty="0">
                <a:solidFill>
                  <a:schemeClr val="bg1"/>
                </a:solidFill>
                <a:latin typeface="Garet" panose="020B0604020202020204" charset="0"/>
              </a:rPr>
              <a:t>Created </a:t>
            </a:r>
            <a:r>
              <a:rPr lang="en-US" sz="2000" b="1" dirty="0" err="1">
                <a:solidFill>
                  <a:schemeClr val="bg1"/>
                </a:solidFill>
                <a:latin typeface="Garet" panose="020B0604020202020204" charset="0"/>
              </a:rPr>
              <a:t>mag_mean</a:t>
            </a:r>
            <a:r>
              <a:rPr lang="en-US" sz="2000" dirty="0">
                <a:solidFill>
                  <a:schemeClr val="bg1"/>
                </a:solidFill>
                <a:latin typeface="Garet" panose="020B0604020202020204" charset="0"/>
              </a:rPr>
              <a:t> and </a:t>
            </a:r>
            <a:r>
              <a:rPr lang="en-US" sz="2000" b="1" dirty="0" err="1">
                <a:solidFill>
                  <a:schemeClr val="bg1"/>
                </a:solidFill>
                <a:latin typeface="Garet" panose="020B0604020202020204" charset="0"/>
              </a:rPr>
              <a:t>mag_std</a:t>
            </a:r>
            <a:r>
              <a:rPr lang="en-US" sz="2000" dirty="0">
                <a:solidFill>
                  <a:schemeClr val="bg1"/>
                </a:solidFill>
                <a:latin typeface="Garet" panose="020B0604020202020204" charset="0"/>
              </a:rPr>
              <a:t> to summarize each object's average brightness and variability across all photometric bands.</a:t>
            </a:r>
          </a:p>
          <a:p>
            <a:pPr marL="800100" lvl="1" indent="-342900">
              <a:buFont typeface="Arial" panose="020B0604020202020204" pitchFamily="34" charset="0"/>
              <a:buChar char="•"/>
            </a:pPr>
            <a:endParaRPr lang="en-US" sz="2000" dirty="0">
              <a:solidFill>
                <a:schemeClr val="bg1"/>
              </a:solidFill>
              <a:latin typeface="Garet" panose="020B0604020202020204" charset="0"/>
            </a:endParaRPr>
          </a:p>
          <a:p>
            <a:pPr marL="342900" indent="-342900">
              <a:buFont typeface="Arial" panose="020B0604020202020204" pitchFamily="34" charset="0"/>
              <a:buChar char="•"/>
            </a:pPr>
            <a:r>
              <a:rPr lang="en-US" sz="2000" b="1" dirty="0">
                <a:latin typeface="Garet" panose="020B0604020202020204" charset="0"/>
              </a:rPr>
              <a:t>Preprocessing Pipeline:</a:t>
            </a:r>
            <a:endParaRPr lang="en-US" sz="2000" dirty="0">
              <a:latin typeface="Garet" panose="020B0604020202020204" charset="0"/>
            </a:endParaRPr>
          </a:p>
          <a:p>
            <a:pPr marL="800100" lvl="1" indent="-342900">
              <a:buFont typeface="Arial" panose="020B0604020202020204" pitchFamily="34" charset="0"/>
              <a:buChar char="•"/>
            </a:pPr>
            <a:r>
              <a:rPr lang="en-US" sz="2000" b="1" dirty="0">
                <a:latin typeface="Garet" panose="020B0604020202020204" charset="0"/>
              </a:rPr>
              <a:t>Standardization:</a:t>
            </a:r>
            <a:r>
              <a:rPr lang="en-US" sz="2000" dirty="0">
                <a:latin typeface="Garet" panose="020B0604020202020204" charset="0"/>
              </a:rPr>
              <a:t> </a:t>
            </a:r>
            <a:r>
              <a:rPr lang="en-US" sz="2000" dirty="0">
                <a:solidFill>
                  <a:schemeClr val="bg1"/>
                </a:solidFill>
                <a:latin typeface="Garet" panose="020B0604020202020204" charset="0"/>
              </a:rPr>
              <a:t>Applied </a:t>
            </a:r>
            <a:r>
              <a:rPr lang="en-US" sz="2000" b="1" dirty="0">
                <a:solidFill>
                  <a:schemeClr val="bg1"/>
                </a:solidFill>
                <a:latin typeface="Garet" panose="020B0604020202020204" charset="0"/>
              </a:rPr>
              <a:t>StandardScaler</a:t>
            </a:r>
            <a:r>
              <a:rPr lang="en-US" sz="2000" dirty="0">
                <a:solidFill>
                  <a:schemeClr val="bg1"/>
                </a:solidFill>
                <a:latin typeface="Garet" panose="020B0604020202020204" charset="0"/>
              </a:rPr>
              <a:t> to all features. This crucial step centers the data (mean=0, std=1), ensuring features contribute equally to model training and improving algorithm performance.</a:t>
            </a:r>
          </a:p>
          <a:p>
            <a:pPr marL="800100" lvl="1" indent="-342900">
              <a:buFont typeface="Arial" panose="020B0604020202020204" pitchFamily="34" charset="0"/>
              <a:buChar char="•"/>
            </a:pPr>
            <a:r>
              <a:rPr lang="en-US" sz="2000" b="1" dirty="0">
                <a:latin typeface="Garet" panose="020B0604020202020204" charset="0"/>
              </a:rPr>
              <a:t>Pipeline Integration:</a:t>
            </a:r>
            <a:r>
              <a:rPr lang="en-US" sz="2000" dirty="0">
                <a:latin typeface="Garet" panose="020B0604020202020204" charset="0"/>
              </a:rPr>
              <a:t> </a:t>
            </a:r>
            <a:r>
              <a:rPr lang="en-US" sz="2000" dirty="0">
                <a:solidFill>
                  <a:schemeClr val="bg1"/>
                </a:solidFill>
                <a:latin typeface="Garet" panose="020B0604020202020204" charset="0"/>
              </a:rPr>
              <a:t>All these steps were integrated into a systematic data pipeline for consistent and reproducible data transformation.</a:t>
            </a:r>
          </a:p>
          <a:p>
            <a:endParaRPr lang="en-IN" dirty="0"/>
          </a:p>
        </p:txBody>
      </p:sp>
    </p:spTree>
    <p:extLst>
      <p:ext uri="{BB962C8B-B14F-4D97-AF65-F5344CB8AC3E}">
        <p14:creationId xmlns:p14="http://schemas.microsoft.com/office/powerpoint/2010/main" val="2188214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72000">
              <a:schemeClr val="accent4">
                <a:lumMod val="60000"/>
                <a:lumOff val="40000"/>
              </a:schemeClr>
            </a:gs>
            <a:gs pos="32000">
              <a:srgbClr val="092E4F"/>
            </a:gs>
            <a:gs pos="100000">
              <a:srgbClr val="140C39"/>
            </a:gs>
          </a:gsLst>
          <a:path path="circle">
            <a:fillToRect l="100000" t="100000"/>
          </a:path>
        </a:gradFill>
        <a:effectLst/>
      </p:bgPr>
    </p:bg>
    <p:spTree>
      <p:nvGrpSpPr>
        <p:cNvPr id="1" name="">
          <a:extLst>
            <a:ext uri="{FF2B5EF4-FFF2-40B4-BE49-F238E27FC236}">
              <a16:creationId xmlns:a16="http://schemas.microsoft.com/office/drawing/2014/main" id="{8EDFB08F-B2AD-8281-80F0-902EC427B9C2}"/>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93879D93-9F74-619A-BA13-774B52BEE320}"/>
              </a:ext>
            </a:extLst>
          </p:cNvPr>
          <p:cNvGrpSpPr/>
          <p:nvPr/>
        </p:nvGrpSpPr>
        <p:grpSpPr>
          <a:xfrm>
            <a:off x="-762000" y="-717500"/>
            <a:ext cx="24125958" cy="13528399"/>
            <a:chOff x="-1062176" y="-529230"/>
            <a:chExt cx="24125958" cy="13528399"/>
          </a:xfrm>
        </p:grpSpPr>
        <p:pic>
          <p:nvPicPr>
            <p:cNvPr id="18" name="Picture 17">
              <a:extLst>
                <a:ext uri="{FF2B5EF4-FFF2-40B4-BE49-F238E27FC236}">
                  <a16:creationId xmlns:a16="http://schemas.microsoft.com/office/drawing/2014/main" id="{18DB2809-4760-C3B1-AF02-35C082CF0965}"/>
                </a:ext>
              </a:extLst>
            </p:cNvPr>
            <p:cNvPicPr>
              <a:picLocks noChangeAspect="1"/>
            </p:cNvPicPr>
            <p:nvPr/>
          </p:nvPicPr>
          <p:blipFill>
            <a:blip r:embed="rId2"/>
            <a:stretch>
              <a:fillRect/>
            </a:stretch>
          </p:blipFill>
          <p:spPr>
            <a:xfrm>
              <a:off x="15240" y="22860"/>
              <a:ext cx="23048542" cy="12976309"/>
            </a:xfrm>
            <a:prstGeom prst="rect">
              <a:avLst/>
            </a:prstGeom>
          </p:spPr>
        </p:pic>
        <p:grpSp>
          <p:nvGrpSpPr>
            <p:cNvPr id="2" name="Group 1">
              <a:extLst>
                <a:ext uri="{FF2B5EF4-FFF2-40B4-BE49-F238E27FC236}">
                  <a16:creationId xmlns:a16="http://schemas.microsoft.com/office/drawing/2014/main" id="{20E1C4D5-4045-609E-EC45-B2A1C5DC3D58}"/>
                </a:ext>
              </a:extLst>
            </p:cNvPr>
            <p:cNvGrpSpPr/>
            <p:nvPr/>
          </p:nvGrpSpPr>
          <p:grpSpPr>
            <a:xfrm>
              <a:off x="-1062176" y="-529230"/>
              <a:ext cx="19884163" cy="12238278"/>
              <a:chOff x="-1062176" y="-529230"/>
              <a:chExt cx="19884163" cy="12238278"/>
            </a:xfrm>
          </p:grpSpPr>
          <p:pic>
            <p:nvPicPr>
              <p:cNvPr id="3" name="Picture 3">
                <a:extLst>
                  <a:ext uri="{FF2B5EF4-FFF2-40B4-BE49-F238E27FC236}">
                    <a16:creationId xmlns:a16="http://schemas.microsoft.com/office/drawing/2014/main" id="{515D375E-2D35-A873-7A5D-3861A4A978B5}"/>
                  </a:ext>
                </a:extLst>
              </p:cNvPr>
              <p:cNvPicPr>
                <a:picLocks noChangeAspect="1"/>
              </p:cNvPicPr>
              <p:nvPr/>
            </p:nvPicPr>
            <p:blipFill>
              <a:blip r:embed="rId3"/>
              <a:srcRect/>
              <a:stretch>
                <a:fillRect/>
              </a:stretch>
            </p:blipFill>
            <p:spPr>
              <a:xfrm>
                <a:off x="-385251" y="-529230"/>
                <a:ext cx="9400859" cy="5264481"/>
              </a:xfrm>
              <a:prstGeom prst="rect">
                <a:avLst/>
              </a:prstGeom>
            </p:spPr>
          </p:pic>
          <p:pic>
            <p:nvPicPr>
              <p:cNvPr id="4" name="Picture 4">
                <a:extLst>
                  <a:ext uri="{FF2B5EF4-FFF2-40B4-BE49-F238E27FC236}">
                    <a16:creationId xmlns:a16="http://schemas.microsoft.com/office/drawing/2014/main" id="{070283C5-F2C7-3723-62E2-61CA5B1EDAC2}"/>
                  </a:ext>
                </a:extLst>
              </p:cNvPr>
              <p:cNvPicPr>
                <a:picLocks noChangeAspect="1"/>
              </p:cNvPicPr>
              <p:nvPr/>
            </p:nvPicPr>
            <p:blipFill>
              <a:blip r:embed="rId3"/>
              <a:srcRect/>
              <a:stretch>
                <a:fillRect/>
              </a:stretch>
            </p:blipFill>
            <p:spPr>
              <a:xfrm>
                <a:off x="9421128" y="-266699"/>
                <a:ext cx="9400859" cy="6408820"/>
              </a:xfrm>
              <a:prstGeom prst="rect">
                <a:avLst/>
              </a:prstGeom>
            </p:spPr>
          </p:pic>
          <p:pic>
            <p:nvPicPr>
              <p:cNvPr id="6" name="Picture 6">
                <a:extLst>
                  <a:ext uri="{FF2B5EF4-FFF2-40B4-BE49-F238E27FC236}">
                    <a16:creationId xmlns:a16="http://schemas.microsoft.com/office/drawing/2014/main" id="{D7A5C1F4-AEC8-D1B8-18B2-2A62CC2EBEE1}"/>
                  </a:ext>
                </a:extLst>
              </p:cNvPr>
              <p:cNvPicPr>
                <a:picLocks noChangeAspect="1"/>
              </p:cNvPicPr>
              <p:nvPr/>
            </p:nvPicPr>
            <p:blipFill>
              <a:blip r:embed="rId3"/>
              <a:srcRect/>
              <a:stretch>
                <a:fillRect/>
              </a:stretch>
            </p:blipFill>
            <p:spPr>
              <a:xfrm rot="-10798857">
                <a:off x="8909711" y="6444567"/>
                <a:ext cx="9400859" cy="5264481"/>
              </a:xfrm>
              <a:prstGeom prst="rect">
                <a:avLst/>
              </a:prstGeom>
            </p:spPr>
          </p:pic>
          <p:pic>
            <p:nvPicPr>
              <p:cNvPr id="7" name="Picture 7">
                <a:extLst>
                  <a:ext uri="{FF2B5EF4-FFF2-40B4-BE49-F238E27FC236}">
                    <a16:creationId xmlns:a16="http://schemas.microsoft.com/office/drawing/2014/main" id="{DD2A5571-5F76-1C4A-FCDD-F193A50DA569}"/>
                  </a:ext>
                </a:extLst>
              </p:cNvPr>
              <p:cNvPicPr>
                <a:picLocks noChangeAspect="1"/>
              </p:cNvPicPr>
              <p:nvPr/>
            </p:nvPicPr>
            <p:blipFill>
              <a:blip r:embed="rId3"/>
              <a:srcRect/>
              <a:stretch>
                <a:fillRect/>
              </a:stretch>
            </p:blipFill>
            <p:spPr>
              <a:xfrm rot="-10798857">
                <a:off x="-1062176" y="5931162"/>
                <a:ext cx="9400859" cy="5264481"/>
              </a:xfrm>
              <a:prstGeom prst="rect">
                <a:avLst/>
              </a:prstGeom>
            </p:spPr>
          </p:pic>
          <p:sp>
            <p:nvSpPr>
              <p:cNvPr id="22" name="Rectangle 2">
                <a:extLst>
                  <a:ext uri="{FF2B5EF4-FFF2-40B4-BE49-F238E27FC236}">
                    <a16:creationId xmlns:a16="http://schemas.microsoft.com/office/drawing/2014/main" id="{732DB7F7-E4F1-DA50-FFA0-5672307DC72D}"/>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grpSp>
      <p:sp>
        <p:nvSpPr>
          <p:cNvPr id="8" name="TextBox 5">
            <a:extLst>
              <a:ext uri="{FF2B5EF4-FFF2-40B4-BE49-F238E27FC236}">
                <a16:creationId xmlns:a16="http://schemas.microsoft.com/office/drawing/2014/main" id="{70DC0286-4465-262E-794B-7B1306538868}"/>
              </a:ext>
            </a:extLst>
          </p:cNvPr>
          <p:cNvSpPr txBox="1"/>
          <p:nvPr/>
        </p:nvSpPr>
        <p:spPr>
          <a:xfrm>
            <a:off x="4243770" y="191125"/>
            <a:ext cx="10007056" cy="1327286"/>
          </a:xfrm>
          <a:prstGeom prst="rect">
            <a:avLst/>
          </a:prstGeom>
        </p:spPr>
        <p:txBody>
          <a:bodyPr wrap="square" lIns="0" tIns="0" rIns="0" bIns="0" rtlCol="0" anchor="t">
            <a:spAutoFit/>
          </a:bodyPr>
          <a:lstStyle/>
          <a:p>
            <a:pPr algn="ctr">
              <a:lnSpc>
                <a:spcPts val="10588"/>
              </a:lnSpc>
            </a:pPr>
            <a:r>
              <a:rPr lang="en-US" sz="8000" b="1" dirty="0">
                <a:solidFill>
                  <a:srgbClr val="FFFFFF"/>
                </a:solidFill>
                <a:latin typeface="Garet Bold"/>
                <a:ea typeface="Garet Bold"/>
                <a:cs typeface="Garet Bold"/>
                <a:sym typeface="Garet Bold"/>
              </a:rPr>
              <a:t>SMOTE</a:t>
            </a:r>
          </a:p>
        </p:txBody>
      </p:sp>
      <p:sp>
        <p:nvSpPr>
          <p:cNvPr id="10" name="TextBox 9">
            <a:extLst>
              <a:ext uri="{FF2B5EF4-FFF2-40B4-BE49-F238E27FC236}">
                <a16:creationId xmlns:a16="http://schemas.microsoft.com/office/drawing/2014/main" id="{BB4BCB09-87EB-91BA-FC92-842FADFD9B8F}"/>
              </a:ext>
            </a:extLst>
          </p:cNvPr>
          <p:cNvSpPr txBox="1"/>
          <p:nvPr/>
        </p:nvSpPr>
        <p:spPr>
          <a:xfrm>
            <a:off x="457200" y="1623051"/>
            <a:ext cx="8686800" cy="8340745"/>
          </a:xfrm>
          <a:prstGeom prst="rect">
            <a:avLst/>
          </a:prstGeom>
          <a:noFill/>
        </p:spPr>
        <p:txBody>
          <a:bodyPr wrap="square" rtlCol="0">
            <a:spAutoFit/>
          </a:bodyPr>
          <a:lstStyle/>
          <a:p>
            <a:pPr>
              <a:buNone/>
            </a:pPr>
            <a:r>
              <a:rPr lang="en-US" sz="2000" dirty="0">
                <a:solidFill>
                  <a:schemeClr val="bg1"/>
                </a:solidFill>
                <a:latin typeface="Garet" panose="020B0604020202020204" charset="0"/>
              </a:rPr>
              <a:t>My dataset presented a significant class imbalance, which      </a:t>
            </a:r>
          </a:p>
          <a:p>
            <a:pPr>
              <a:buNone/>
            </a:pPr>
            <a:r>
              <a:rPr lang="en-US" sz="2000" dirty="0">
                <a:solidFill>
                  <a:schemeClr val="bg1"/>
                </a:solidFill>
                <a:latin typeface="Garet" panose="020B0604020202020204" charset="0"/>
              </a:rPr>
              <a:t>I addressed to ensure robust model performance.</a:t>
            </a:r>
          </a:p>
          <a:p>
            <a:pPr>
              <a:buNone/>
            </a:pPr>
            <a:endParaRPr lang="en-US" sz="2000" dirty="0">
              <a:solidFill>
                <a:schemeClr val="bg1"/>
              </a:solidFill>
              <a:latin typeface="Garet" panose="020B0604020202020204" charset="0"/>
            </a:endParaRPr>
          </a:p>
          <a:p>
            <a:pPr>
              <a:buNone/>
            </a:pPr>
            <a:r>
              <a:rPr lang="en-US" sz="2000" b="1" dirty="0">
                <a:solidFill>
                  <a:schemeClr val="bg1"/>
                </a:solidFill>
                <a:latin typeface="Garet" panose="020B0604020202020204" charset="0"/>
              </a:rPr>
              <a:t>Challenge &amp; Strategy:</a:t>
            </a:r>
          </a:p>
          <a:p>
            <a:pPr>
              <a:buNone/>
            </a:pPr>
            <a:endParaRPr lang="en-US" sz="2000" dirty="0">
              <a:solidFill>
                <a:schemeClr val="bg1"/>
              </a:solidFill>
              <a:latin typeface="Garet" panose="020B0604020202020204" charset="0"/>
            </a:endParaRPr>
          </a:p>
          <a:p>
            <a:pPr marL="342900" indent="-342900">
              <a:buFont typeface="Arial" panose="020B0604020202020204" pitchFamily="34" charset="0"/>
              <a:buChar char="•"/>
            </a:pPr>
            <a:r>
              <a:rPr lang="en-US" sz="2000" b="1" dirty="0">
                <a:solidFill>
                  <a:schemeClr val="bg1"/>
                </a:solidFill>
                <a:latin typeface="Garet" panose="020B0604020202020204" charset="0"/>
              </a:rPr>
              <a:t>Observed Imbalance:</a:t>
            </a:r>
            <a:r>
              <a:rPr lang="en-US" sz="2000" dirty="0">
                <a:solidFill>
                  <a:schemeClr val="bg1"/>
                </a:solidFill>
                <a:latin typeface="Garet" panose="020B0604020202020204" charset="0"/>
              </a:rPr>
              <a:t> As seen in the "Before SMOTE" chart on the left, </a:t>
            </a:r>
            <a:r>
              <a:rPr lang="en-US" sz="2000" b="1" dirty="0">
                <a:solidFill>
                  <a:schemeClr val="bg1"/>
                </a:solidFill>
                <a:latin typeface="Garet" panose="020B0604020202020204" charset="0"/>
              </a:rPr>
              <a:t>Galaxies are the majority class (47,556 samples)</a:t>
            </a:r>
            <a:r>
              <a:rPr lang="en-US" sz="2000" dirty="0">
                <a:solidFill>
                  <a:schemeClr val="bg1"/>
                </a:solidFill>
                <a:latin typeface="Garet" panose="020B0604020202020204" charset="0"/>
              </a:rPr>
              <a:t>, heavily outnumbering QSOs (15,169) and Stars (17,274). This imbalance could lead models to favor predicting the majority class.</a:t>
            </a:r>
          </a:p>
          <a:p>
            <a:pPr>
              <a:buFont typeface="Arial" panose="020B0604020202020204" pitchFamily="34" charset="0"/>
              <a:buChar char="•"/>
            </a:pPr>
            <a:endParaRPr lang="en-US" sz="2000" dirty="0">
              <a:solidFill>
                <a:schemeClr val="bg1"/>
              </a:solidFill>
              <a:latin typeface="Garet" panose="020B0604020202020204" charset="0"/>
            </a:endParaRPr>
          </a:p>
          <a:p>
            <a:pPr marL="342900" indent="-342900">
              <a:buFont typeface="Arial" panose="020B0604020202020204" pitchFamily="34" charset="0"/>
              <a:buChar char="•"/>
            </a:pPr>
            <a:r>
              <a:rPr lang="en-US" sz="2000" b="1" dirty="0">
                <a:solidFill>
                  <a:schemeClr val="bg1"/>
                </a:solidFill>
                <a:latin typeface="Garet" panose="020B0604020202020204" charset="0"/>
              </a:rPr>
              <a:t>Balancing Strategy:</a:t>
            </a:r>
            <a:endParaRPr lang="en-US" sz="2000" dirty="0">
              <a:solidFill>
                <a:schemeClr val="bg1"/>
              </a:solidFill>
              <a:latin typeface="Garet" panose="020B0604020202020204" charset="0"/>
            </a:endParaRPr>
          </a:p>
          <a:p>
            <a:pPr marL="742950" lvl="1" indent="-285750">
              <a:buFont typeface="Arial" panose="020B0604020202020204" pitchFamily="34" charset="0"/>
              <a:buChar char="•"/>
            </a:pPr>
            <a:r>
              <a:rPr lang="en-US" sz="2000" dirty="0">
                <a:solidFill>
                  <a:schemeClr val="bg1"/>
                </a:solidFill>
                <a:latin typeface="Garet" panose="020B0604020202020204" charset="0"/>
              </a:rPr>
              <a:t>For specific models, I applied </a:t>
            </a:r>
            <a:r>
              <a:rPr lang="en-US" sz="2000" b="1" dirty="0">
                <a:solidFill>
                  <a:schemeClr val="bg1"/>
                </a:solidFill>
                <a:latin typeface="Garet" panose="020B0604020202020204" charset="0"/>
              </a:rPr>
              <a:t>SMOTE (Synthetic Minority Over-sampling Technique)</a:t>
            </a:r>
            <a:r>
              <a:rPr lang="en-US" sz="2000" dirty="0">
                <a:solidFill>
                  <a:schemeClr val="bg1"/>
                </a:solidFill>
                <a:latin typeface="Garet" panose="020B0604020202020204" charset="0"/>
              </a:rPr>
              <a:t> to the training data. The "After SMOTE" chart on the right shows how this brought all classes to an equal count (47,556 samples each).</a:t>
            </a:r>
          </a:p>
          <a:p>
            <a:pPr marL="742950" lvl="1" indent="-285750">
              <a:buFont typeface="Arial" panose="020B0604020202020204" pitchFamily="34" charset="0"/>
              <a:buChar char="•"/>
            </a:pPr>
            <a:r>
              <a:rPr lang="en-US" sz="2000" dirty="0">
                <a:solidFill>
                  <a:schemeClr val="bg1"/>
                </a:solidFill>
                <a:latin typeface="Garet" panose="020B0604020202020204" charset="0"/>
              </a:rPr>
              <a:t>Additionally, I utilized </a:t>
            </a:r>
            <a:r>
              <a:rPr lang="en-US" sz="2000" b="1" dirty="0">
                <a:solidFill>
                  <a:schemeClr val="bg1"/>
                </a:solidFill>
                <a:latin typeface="Garet" panose="020B0604020202020204" charset="0"/>
              </a:rPr>
              <a:t>class weights</a:t>
            </a:r>
            <a:r>
              <a:rPr lang="en-US" sz="2000" dirty="0">
                <a:solidFill>
                  <a:schemeClr val="bg1"/>
                </a:solidFill>
                <a:latin typeface="Garet" panose="020B0604020202020204" charset="0"/>
              </a:rPr>
              <a:t> for tree-based models, inversely weighting classes to give more importance to the underrepresented ones during training.</a:t>
            </a:r>
          </a:p>
          <a:p>
            <a:pPr marL="742950" lvl="1" indent="-285750">
              <a:buFont typeface="Arial" panose="020B0604020202020204" pitchFamily="34" charset="0"/>
              <a:buChar char="•"/>
            </a:pPr>
            <a:endParaRPr lang="en-US" sz="2000" dirty="0">
              <a:solidFill>
                <a:schemeClr val="bg1"/>
              </a:solidFill>
              <a:latin typeface="Garet" panose="020B0604020202020204" charset="0"/>
            </a:endParaRPr>
          </a:p>
          <a:p>
            <a:pPr>
              <a:buNone/>
            </a:pPr>
            <a:r>
              <a:rPr lang="en-US" sz="2000" b="1" dirty="0">
                <a:solidFill>
                  <a:schemeClr val="bg1"/>
                </a:solidFill>
                <a:latin typeface="Garet" panose="020B0604020202020204" charset="0"/>
              </a:rPr>
              <a:t>Evaluation Note:</a:t>
            </a:r>
            <a:endParaRPr lang="en-US" sz="2000" dirty="0">
              <a:solidFill>
                <a:schemeClr val="bg1"/>
              </a:solidFill>
              <a:latin typeface="Garet" panose="020B0604020202020204" charset="0"/>
            </a:endParaRPr>
          </a:p>
          <a:p>
            <a:pPr marL="342900" indent="-342900">
              <a:buFont typeface="Arial" panose="020B0604020202020204" pitchFamily="34" charset="0"/>
              <a:buChar char="•"/>
            </a:pPr>
            <a:r>
              <a:rPr lang="en-US" sz="2000" dirty="0">
                <a:solidFill>
                  <a:schemeClr val="bg1"/>
                </a:solidFill>
                <a:latin typeface="Garet" panose="020B0604020202020204" charset="0"/>
              </a:rPr>
              <a:t>While I balanced the training data, I maintained the </a:t>
            </a:r>
            <a:r>
              <a:rPr lang="en-US" sz="2000" b="1" dirty="0">
                <a:solidFill>
                  <a:schemeClr val="bg1"/>
                </a:solidFill>
                <a:latin typeface="Garet" panose="020B0604020202020204" charset="0"/>
              </a:rPr>
              <a:t>natural class distribution in my validation and test sets</a:t>
            </a:r>
            <a:r>
              <a:rPr lang="en-US" sz="2000" dirty="0">
                <a:solidFill>
                  <a:schemeClr val="bg1"/>
                </a:solidFill>
                <a:latin typeface="Garet" panose="020B0604020202020204" charset="0"/>
              </a:rPr>
              <a:t>. This ensures my performance metrics truly reflect how the model would behave on real-world, imbalanced astronomical data.</a:t>
            </a:r>
          </a:p>
          <a:p>
            <a:endParaRPr lang="en-US" dirty="0"/>
          </a:p>
          <a:p>
            <a:endParaRPr lang="en-IN" dirty="0"/>
          </a:p>
        </p:txBody>
      </p:sp>
      <p:pic>
        <p:nvPicPr>
          <p:cNvPr id="11" name="Picture 10">
            <a:extLst>
              <a:ext uri="{FF2B5EF4-FFF2-40B4-BE49-F238E27FC236}">
                <a16:creationId xmlns:a16="http://schemas.microsoft.com/office/drawing/2014/main" id="{B686B0FD-2D30-5B5C-7AE1-CEF5A3D6612C}"/>
              </a:ext>
            </a:extLst>
          </p:cNvPr>
          <p:cNvPicPr>
            <a:picLocks noChangeAspect="1"/>
          </p:cNvPicPr>
          <p:nvPr/>
        </p:nvPicPr>
        <p:blipFill>
          <a:blip r:embed="rId4"/>
          <a:stretch>
            <a:fillRect/>
          </a:stretch>
        </p:blipFill>
        <p:spPr>
          <a:xfrm>
            <a:off x="9285784" y="3212758"/>
            <a:ext cx="8934558" cy="4140542"/>
          </a:xfrm>
          <a:prstGeom prst="rect">
            <a:avLst/>
          </a:prstGeom>
        </p:spPr>
      </p:pic>
    </p:spTree>
    <p:extLst>
      <p:ext uri="{BB962C8B-B14F-4D97-AF65-F5344CB8AC3E}">
        <p14:creationId xmlns:p14="http://schemas.microsoft.com/office/powerpoint/2010/main" val="3494946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0C39"/>
        </a:solidFill>
        <a:effectLst/>
      </p:bgPr>
    </p:bg>
    <p:spTree>
      <p:nvGrpSpPr>
        <p:cNvPr id="1" name="">
          <a:extLst>
            <a:ext uri="{FF2B5EF4-FFF2-40B4-BE49-F238E27FC236}">
              <a16:creationId xmlns:a16="http://schemas.microsoft.com/office/drawing/2014/main" id="{EBED492B-CC6A-1073-88FB-872E06A8B6E3}"/>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E7C3F4C9-45BC-A292-F6DB-68A3190C18DB}"/>
              </a:ext>
            </a:extLst>
          </p:cNvPr>
          <p:cNvGrpSpPr/>
          <p:nvPr/>
        </p:nvGrpSpPr>
        <p:grpSpPr>
          <a:xfrm>
            <a:off x="-1905000" y="-800100"/>
            <a:ext cx="24125958" cy="13528399"/>
            <a:chOff x="-1062176" y="-529230"/>
            <a:chExt cx="24125958" cy="13528399"/>
          </a:xfrm>
        </p:grpSpPr>
        <p:pic>
          <p:nvPicPr>
            <p:cNvPr id="18" name="Picture 17">
              <a:extLst>
                <a:ext uri="{FF2B5EF4-FFF2-40B4-BE49-F238E27FC236}">
                  <a16:creationId xmlns:a16="http://schemas.microsoft.com/office/drawing/2014/main" id="{FE43243E-3A24-CF7D-0DC5-3930DF807D04}"/>
                </a:ext>
              </a:extLst>
            </p:cNvPr>
            <p:cNvPicPr>
              <a:picLocks noChangeAspect="1"/>
            </p:cNvPicPr>
            <p:nvPr/>
          </p:nvPicPr>
          <p:blipFill>
            <a:blip r:embed="rId2"/>
            <a:stretch>
              <a:fillRect/>
            </a:stretch>
          </p:blipFill>
          <p:spPr>
            <a:xfrm>
              <a:off x="15240" y="22860"/>
              <a:ext cx="23048542" cy="12976309"/>
            </a:xfrm>
            <a:prstGeom prst="rect">
              <a:avLst/>
            </a:prstGeom>
          </p:spPr>
        </p:pic>
        <p:grpSp>
          <p:nvGrpSpPr>
            <p:cNvPr id="2" name="Group 1">
              <a:extLst>
                <a:ext uri="{FF2B5EF4-FFF2-40B4-BE49-F238E27FC236}">
                  <a16:creationId xmlns:a16="http://schemas.microsoft.com/office/drawing/2014/main" id="{3A0805BC-FBE9-5678-0140-6CCA87F38002}"/>
                </a:ext>
              </a:extLst>
            </p:cNvPr>
            <p:cNvGrpSpPr/>
            <p:nvPr/>
          </p:nvGrpSpPr>
          <p:grpSpPr>
            <a:xfrm>
              <a:off x="-1062176" y="-529230"/>
              <a:ext cx="19884163" cy="12238278"/>
              <a:chOff x="-1062176" y="-529230"/>
              <a:chExt cx="19884163" cy="12238278"/>
            </a:xfrm>
          </p:grpSpPr>
          <p:pic>
            <p:nvPicPr>
              <p:cNvPr id="3" name="Picture 3">
                <a:extLst>
                  <a:ext uri="{FF2B5EF4-FFF2-40B4-BE49-F238E27FC236}">
                    <a16:creationId xmlns:a16="http://schemas.microsoft.com/office/drawing/2014/main" id="{8F145061-F6B2-450C-A439-9EBFA5199793}"/>
                  </a:ext>
                </a:extLst>
              </p:cNvPr>
              <p:cNvPicPr>
                <a:picLocks noChangeAspect="1"/>
              </p:cNvPicPr>
              <p:nvPr/>
            </p:nvPicPr>
            <p:blipFill>
              <a:blip r:embed="rId3"/>
              <a:srcRect/>
              <a:stretch>
                <a:fillRect/>
              </a:stretch>
            </p:blipFill>
            <p:spPr>
              <a:xfrm>
                <a:off x="-385251" y="-529230"/>
                <a:ext cx="9400859" cy="5264481"/>
              </a:xfrm>
              <a:prstGeom prst="rect">
                <a:avLst/>
              </a:prstGeom>
            </p:spPr>
          </p:pic>
          <p:pic>
            <p:nvPicPr>
              <p:cNvPr id="4" name="Picture 4">
                <a:extLst>
                  <a:ext uri="{FF2B5EF4-FFF2-40B4-BE49-F238E27FC236}">
                    <a16:creationId xmlns:a16="http://schemas.microsoft.com/office/drawing/2014/main" id="{13C8109E-EB22-F7BA-047B-81403786B524}"/>
                  </a:ext>
                </a:extLst>
              </p:cNvPr>
              <p:cNvPicPr>
                <a:picLocks noChangeAspect="1"/>
              </p:cNvPicPr>
              <p:nvPr/>
            </p:nvPicPr>
            <p:blipFill>
              <a:blip r:embed="rId3"/>
              <a:srcRect/>
              <a:stretch>
                <a:fillRect/>
              </a:stretch>
            </p:blipFill>
            <p:spPr>
              <a:xfrm>
                <a:off x="9421128" y="-266699"/>
                <a:ext cx="9400859" cy="6408820"/>
              </a:xfrm>
              <a:prstGeom prst="rect">
                <a:avLst/>
              </a:prstGeom>
            </p:spPr>
          </p:pic>
          <p:pic>
            <p:nvPicPr>
              <p:cNvPr id="6" name="Picture 6">
                <a:extLst>
                  <a:ext uri="{FF2B5EF4-FFF2-40B4-BE49-F238E27FC236}">
                    <a16:creationId xmlns:a16="http://schemas.microsoft.com/office/drawing/2014/main" id="{C89C89E6-E58E-76B2-B711-6075C66B5642}"/>
                  </a:ext>
                </a:extLst>
              </p:cNvPr>
              <p:cNvPicPr>
                <a:picLocks noChangeAspect="1"/>
              </p:cNvPicPr>
              <p:nvPr/>
            </p:nvPicPr>
            <p:blipFill>
              <a:blip r:embed="rId3"/>
              <a:srcRect/>
              <a:stretch>
                <a:fillRect/>
              </a:stretch>
            </p:blipFill>
            <p:spPr>
              <a:xfrm rot="-10798857">
                <a:off x="8909711" y="6444567"/>
                <a:ext cx="9400859" cy="5264481"/>
              </a:xfrm>
              <a:prstGeom prst="rect">
                <a:avLst/>
              </a:prstGeom>
            </p:spPr>
          </p:pic>
          <p:pic>
            <p:nvPicPr>
              <p:cNvPr id="7" name="Picture 7">
                <a:extLst>
                  <a:ext uri="{FF2B5EF4-FFF2-40B4-BE49-F238E27FC236}">
                    <a16:creationId xmlns:a16="http://schemas.microsoft.com/office/drawing/2014/main" id="{F242FC38-F631-D92E-70CF-2F37B41D8495}"/>
                  </a:ext>
                </a:extLst>
              </p:cNvPr>
              <p:cNvPicPr>
                <a:picLocks noChangeAspect="1"/>
              </p:cNvPicPr>
              <p:nvPr/>
            </p:nvPicPr>
            <p:blipFill>
              <a:blip r:embed="rId3"/>
              <a:srcRect/>
              <a:stretch>
                <a:fillRect/>
              </a:stretch>
            </p:blipFill>
            <p:spPr>
              <a:xfrm rot="-10798857">
                <a:off x="-1062176" y="5931162"/>
                <a:ext cx="9400859" cy="5264481"/>
              </a:xfrm>
              <a:prstGeom prst="rect">
                <a:avLst/>
              </a:prstGeom>
            </p:spPr>
          </p:pic>
          <p:sp>
            <p:nvSpPr>
              <p:cNvPr id="22" name="Rectangle 2">
                <a:extLst>
                  <a:ext uri="{FF2B5EF4-FFF2-40B4-BE49-F238E27FC236}">
                    <a16:creationId xmlns:a16="http://schemas.microsoft.com/office/drawing/2014/main" id="{EEA06243-549F-D068-136D-BA9B48A04D4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grpSp>
      <p:pic>
        <p:nvPicPr>
          <p:cNvPr id="13" name="Picture 12">
            <a:extLst>
              <a:ext uri="{FF2B5EF4-FFF2-40B4-BE49-F238E27FC236}">
                <a16:creationId xmlns:a16="http://schemas.microsoft.com/office/drawing/2014/main" id="{4383C271-5490-365D-D8BE-9AC66133BDAA}"/>
              </a:ext>
            </a:extLst>
          </p:cNvPr>
          <p:cNvPicPr>
            <a:picLocks noChangeAspect="1"/>
          </p:cNvPicPr>
          <p:nvPr/>
        </p:nvPicPr>
        <p:blipFill>
          <a:blip r:embed="rId4"/>
          <a:stretch>
            <a:fillRect/>
          </a:stretch>
        </p:blipFill>
        <p:spPr>
          <a:xfrm>
            <a:off x="0" y="0"/>
            <a:ext cx="18288000" cy="10287000"/>
          </a:xfrm>
          <a:prstGeom prst="rect">
            <a:avLst/>
          </a:prstGeom>
        </p:spPr>
      </p:pic>
    </p:spTree>
    <p:extLst>
      <p:ext uri="{BB962C8B-B14F-4D97-AF65-F5344CB8AC3E}">
        <p14:creationId xmlns:p14="http://schemas.microsoft.com/office/powerpoint/2010/main" val="1100405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A0A26">
                <a:alpha val="100000"/>
              </a:srgbClr>
            </a:gs>
            <a:gs pos="100000">
              <a:srgbClr val="10061A">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5400000">
            <a:off x="14239082" y="-28122"/>
            <a:ext cx="4665492" cy="4114800"/>
          </a:xfrm>
          <a:custGeom>
            <a:avLst/>
            <a:gdLst/>
            <a:ahLst/>
            <a:cxnLst/>
            <a:rect l="l" t="t" r="r" b="b"/>
            <a:pathLst>
              <a:path w="4665492" h="4114800">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5475768" y="995979"/>
            <a:ext cx="8320196" cy="803928"/>
          </a:xfrm>
          <a:prstGeom prst="rect">
            <a:avLst/>
          </a:prstGeom>
        </p:spPr>
        <p:txBody>
          <a:bodyPr lIns="0" tIns="0" rIns="0" bIns="0" rtlCol="0" anchor="t">
            <a:spAutoFit/>
          </a:bodyPr>
          <a:lstStyle/>
          <a:p>
            <a:pPr algn="ctr">
              <a:lnSpc>
                <a:spcPts val="6036"/>
              </a:lnSpc>
            </a:pPr>
            <a:r>
              <a:rPr lang="en-US" sz="5976" b="1" dirty="0">
                <a:solidFill>
                  <a:srgbClr val="FFFFFF"/>
                </a:solidFill>
                <a:latin typeface="Garet Bold"/>
                <a:ea typeface="Garet Bold"/>
                <a:cs typeface="Garet Bold"/>
                <a:sym typeface="Garet Bold"/>
              </a:rPr>
              <a:t>MODEL SELECTION</a:t>
            </a:r>
          </a:p>
        </p:txBody>
      </p:sp>
      <p:sp>
        <p:nvSpPr>
          <p:cNvPr id="8" name="Freeform 8"/>
          <p:cNvSpPr/>
          <p:nvPr/>
        </p:nvSpPr>
        <p:spPr>
          <a:xfrm>
            <a:off x="3292189" y="3394839"/>
            <a:ext cx="1587749" cy="1618088"/>
          </a:xfrm>
          <a:custGeom>
            <a:avLst/>
            <a:gdLst/>
            <a:ahLst/>
            <a:cxnLst/>
            <a:rect l="l" t="t" r="r" b="b"/>
            <a:pathLst>
              <a:path w="1587749" h="1618088">
                <a:moveTo>
                  <a:pt x="0" y="0"/>
                </a:moveTo>
                <a:lnTo>
                  <a:pt x="1587749" y="0"/>
                </a:lnTo>
                <a:lnTo>
                  <a:pt x="1587749" y="1618088"/>
                </a:lnTo>
                <a:lnTo>
                  <a:pt x="0" y="1618088"/>
                </a:lnTo>
                <a:lnTo>
                  <a:pt x="0" y="0"/>
                </a:lnTo>
                <a:close/>
              </a:path>
            </a:pathLst>
          </a:custGeom>
          <a:blipFill>
            <a:blip r:embed="rId4"/>
            <a:stretch>
              <a:fillRect/>
            </a:stretch>
          </a:blipFill>
        </p:spPr>
        <p:txBody>
          <a:bodyPr/>
          <a:lstStyle/>
          <a:p>
            <a:endParaRPr lang="en-IN"/>
          </a:p>
        </p:txBody>
      </p:sp>
      <p:sp>
        <p:nvSpPr>
          <p:cNvPr id="9" name="TextBox 9"/>
          <p:cNvSpPr txBox="1"/>
          <p:nvPr/>
        </p:nvSpPr>
        <p:spPr>
          <a:xfrm>
            <a:off x="3718778" y="3958823"/>
            <a:ext cx="734573" cy="708061"/>
          </a:xfrm>
          <a:prstGeom prst="rect">
            <a:avLst/>
          </a:prstGeom>
        </p:spPr>
        <p:txBody>
          <a:bodyPr lIns="0" tIns="0" rIns="0" bIns="0" rtlCol="0" anchor="t">
            <a:spAutoFit/>
          </a:bodyPr>
          <a:lstStyle/>
          <a:p>
            <a:pPr algn="ctr">
              <a:lnSpc>
                <a:spcPts val="5336"/>
              </a:lnSpc>
            </a:pPr>
            <a:r>
              <a:rPr lang="en-US" sz="5283" b="1">
                <a:solidFill>
                  <a:srgbClr val="FFFFFF"/>
                </a:solidFill>
                <a:latin typeface="Garet Bold"/>
                <a:ea typeface="Garet Bold"/>
                <a:cs typeface="Garet Bold"/>
                <a:sym typeface="Garet Bold"/>
              </a:rPr>
              <a:t>1</a:t>
            </a:r>
          </a:p>
        </p:txBody>
      </p:sp>
      <p:sp>
        <p:nvSpPr>
          <p:cNvPr id="10" name="TextBox 10"/>
          <p:cNvSpPr txBox="1"/>
          <p:nvPr/>
        </p:nvSpPr>
        <p:spPr>
          <a:xfrm>
            <a:off x="1500002" y="5358969"/>
            <a:ext cx="5176646" cy="305084"/>
          </a:xfrm>
          <a:prstGeom prst="rect">
            <a:avLst/>
          </a:prstGeom>
        </p:spPr>
        <p:txBody>
          <a:bodyPr lIns="0" tIns="0" rIns="0" bIns="0" rtlCol="0" anchor="t">
            <a:spAutoFit/>
          </a:bodyPr>
          <a:lstStyle/>
          <a:p>
            <a:pPr algn="ctr">
              <a:lnSpc>
                <a:spcPts val="2520"/>
              </a:lnSpc>
            </a:pPr>
            <a:r>
              <a:rPr lang="en-US" sz="1800" dirty="0">
                <a:solidFill>
                  <a:srgbClr val="FFFFFF"/>
                </a:solidFill>
                <a:latin typeface="Poppins"/>
                <a:ea typeface="Poppins"/>
                <a:cs typeface="Poppins"/>
                <a:sym typeface="Poppins"/>
              </a:rPr>
              <a:t> </a:t>
            </a:r>
            <a:r>
              <a:rPr lang="en-US" dirty="0">
                <a:solidFill>
                  <a:srgbClr val="FFFFFF"/>
                </a:solidFill>
                <a:latin typeface="Poppins"/>
                <a:ea typeface="Poppins"/>
                <a:cs typeface="Poppins"/>
                <a:sym typeface="Poppins"/>
              </a:rPr>
              <a:t>Random Forest</a:t>
            </a:r>
            <a:endParaRPr lang="en-US" sz="1800" dirty="0">
              <a:solidFill>
                <a:srgbClr val="FFFFFF"/>
              </a:solidFill>
              <a:latin typeface="Poppins"/>
              <a:ea typeface="Poppins"/>
              <a:cs typeface="Poppins"/>
              <a:sym typeface="Poppins"/>
            </a:endParaRPr>
          </a:p>
        </p:txBody>
      </p:sp>
      <p:sp>
        <p:nvSpPr>
          <p:cNvPr id="11" name="Freeform 11"/>
          <p:cNvSpPr/>
          <p:nvPr/>
        </p:nvSpPr>
        <p:spPr>
          <a:xfrm>
            <a:off x="8317167" y="3488515"/>
            <a:ext cx="1587749" cy="1618088"/>
          </a:xfrm>
          <a:custGeom>
            <a:avLst/>
            <a:gdLst/>
            <a:ahLst/>
            <a:cxnLst/>
            <a:rect l="l" t="t" r="r" b="b"/>
            <a:pathLst>
              <a:path w="1587749" h="1618088">
                <a:moveTo>
                  <a:pt x="0" y="0"/>
                </a:moveTo>
                <a:lnTo>
                  <a:pt x="1587750" y="0"/>
                </a:lnTo>
                <a:lnTo>
                  <a:pt x="1587750" y="1618088"/>
                </a:lnTo>
                <a:lnTo>
                  <a:pt x="0" y="1618088"/>
                </a:lnTo>
                <a:lnTo>
                  <a:pt x="0" y="0"/>
                </a:lnTo>
                <a:close/>
              </a:path>
            </a:pathLst>
          </a:custGeom>
          <a:blipFill>
            <a:blip r:embed="rId4"/>
            <a:stretch>
              <a:fillRect/>
            </a:stretch>
          </a:blipFill>
        </p:spPr>
        <p:txBody>
          <a:bodyPr/>
          <a:lstStyle/>
          <a:p>
            <a:endParaRPr lang="en-IN"/>
          </a:p>
        </p:txBody>
      </p:sp>
      <p:sp>
        <p:nvSpPr>
          <p:cNvPr id="12" name="TextBox 12"/>
          <p:cNvSpPr txBox="1"/>
          <p:nvPr/>
        </p:nvSpPr>
        <p:spPr>
          <a:xfrm>
            <a:off x="8743756" y="3991154"/>
            <a:ext cx="734573" cy="708061"/>
          </a:xfrm>
          <a:prstGeom prst="rect">
            <a:avLst/>
          </a:prstGeom>
        </p:spPr>
        <p:txBody>
          <a:bodyPr lIns="0" tIns="0" rIns="0" bIns="0" rtlCol="0" anchor="t">
            <a:spAutoFit/>
          </a:bodyPr>
          <a:lstStyle/>
          <a:p>
            <a:pPr algn="ctr">
              <a:lnSpc>
                <a:spcPts val="5336"/>
              </a:lnSpc>
            </a:pPr>
            <a:r>
              <a:rPr lang="en-US" sz="5283" b="1">
                <a:solidFill>
                  <a:srgbClr val="FFFFFF"/>
                </a:solidFill>
                <a:latin typeface="Garet Bold"/>
                <a:ea typeface="Garet Bold"/>
                <a:cs typeface="Garet Bold"/>
                <a:sym typeface="Garet Bold"/>
              </a:rPr>
              <a:t>2</a:t>
            </a:r>
          </a:p>
        </p:txBody>
      </p:sp>
      <p:sp>
        <p:nvSpPr>
          <p:cNvPr id="13" name="TextBox 13"/>
          <p:cNvSpPr txBox="1"/>
          <p:nvPr/>
        </p:nvSpPr>
        <p:spPr>
          <a:xfrm>
            <a:off x="6522719" y="5326638"/>
            <a:ext cx="5176646" cy="305084"/>
          </a:xfrm>
          <a:prstGeom prst="rect">
            <a:avLst/>
          </a:prstGeom>
        </p:spPr>
        <p:txBody>
          <a:bodyPr lIns="0" tIns="0" rIns="0" bIns="0" rtlCol="0" anchor="t">
            <a:spAutoFit/>
          </a:bodyPr>
          <a:lstStyle/>
          <a:p>
            <a:pPr algn="ctr">
              <a:lnSpc>
                <a:spcPts val="2520"/>
              </a:lnSpc>
            </a:pPr>
            <a:r>
              <a:rPr lang="en-US" dirty="0">
                <a:solidFill>
                  <a:srgbClr val="FFFFFF"/>
                </a:solidFill>
                <a:latin typeface="Poppins"/>
                <a:ea typeface="Poppins"/>
                <a:cs typeface="Poppins"/>
                <a:sym typeface="Poppins"/>
              </a:rPr>
              <a:t>XGBoost</a:t>
            </a:r>
            <a:endParaRPr lang="en-US" sz="1800" dirty="0">
              <a:solidFill>
                <a:srgbClr val="FFFFFF"/>
              </a:solidFill>
              <a:latin typeface="Poppins"/>
              <a:ea typeface="Poppins"/>
              <a:cs typeface="Poppins"/>
              <a:sym typeface="Poppins"/>
            </a:endParaRPr>
          </a:p>
        </p:txBody>
      </p:sp>
      <p:sp>
        <p:nvSpPr>
          <p:cNvPr id="14" name="Freeform 14"/>
          <p:cNvSpPr/>
          <p:nvPr/>
        </p:nvSpPr>
        <p:spPr>
          <a:xfrm>
            <a:off x="13520396" y="3456184"/>
            <a:ext cx="1587749" cy="1618088"/>
          </a:xfrm>
          <a:custGeom>
            <a:avLst/>
            <a:gdLst/>
            <a:ahLst/>
            <a:cxnLst/>
            <a:rect l="l" t="t" r="r" b="b"/>
            <a:pathLst>
              <a:path w="1587749" h="1618088">
                <a:moveTo>
                  <a:pt x="0" y="0"/>
                </a:moveTo>
                <a:lnTo>
                  <a:pt x="1587749" y="0"/>
                </a:lnTo>
                <a:lnTo>
                  <a:pt x="1587749" y="1618088"/>
                </a:lnTo>
                <a:lnTo>
                  <a:pt x="0" y="1618088"/>
                </a:lnTo>
                <a:lnTo>
                  <a:pt x="0" y="0"/>
                </a:lnTo>
                <a:close/>
              </a:path>
            </a:pathLst>
          </a:custGeom>
          <a:blipFill>
            <a:blip r:embed="rId4"/>
            <a:stretch>
              <a:fillRect/>
            </a:stretch>
          </a:blipFill>
        </p:spPr>
        <p:txBody>
          <a:bodyPr/>
          <a:lstStyle/>
          <a:p>
            <a:endParaRPr lang="en-IN"/>
          </a:p>
        </p:txBody>
      </p:sp>
      <p:sp>
        <p:nvSpPr>
          <p:cNvPr id="15" name="TextBox 15"/>
          <p:cNvSpPr txBox="1"/>
          <p:nvPr/>
        </p:nvSpPr>
        <p:spPr>
          <a:xfrm>
            <a:off x="13946984" y="3958823"/>
            <a:ext cx="734573" cy="708061"/>
          </a:xfrm>
          <a:prstGeom prst="rect">
            <a:avLst/>
          </a:prstGeom>
        </p:spPr>
        <p:txBody>
          <a:bodyPr lIns="0" tIns="0" rIns="0" bIns="0" rtlCol="0" anchor="t">
            <a:spAutoFit/>
          </a:bodyPr>
          <a:lstStyle/>
          <a:p>
            <a:pPr algn="ctr">
              <a:lnSpc>
                <a:spcPts val="5336"/>
              </a:lnSpc>
            </a:pPr>
            <a:r>
              <a:rPr lang="en-US" sz="5283" b="1">
                <a:solidFill>
                  <a:srgbClr val="FFFFFF"/>
                </a:solidFill>
                <a:latin typeface="Garet Bold"/>
                <a:ea typeface="Garet Bold"/>
                <a:cs typeface="Garet Bold"/>
                <a:sym typeface="Garet Bold"/>
              </a:rPr>
              <a:t>3</a:t>
            </a:r>
          </a:p>
        </p:txBody>
      </p:sp>
      <p:sp>
        <p:nvSpPr>
          <p:cNvPr id="16" name="TextBox 16"/>
          <p:cNvSpPr txBox="1"/>
          <p:nvPr/>
        </p:nvSpPr>
        <p:spPr>
          <a:xfrm>
            <a:off x="11725947" y="5229645"/>
            <a:ext cx="5176646" cy="305084"/>
          </a:xfrm>
          <a:prstGeom prst="rect">
            <a:avLst/>
          </a:prstGeom>
        </p:spPr>
        <p:txBody>
          <a:bodyPr lIns="0" tIns="0" rIns="0" bIns="0" rtlCol="0" anchor="t">
            <a:spAutoFit/>
          </a:bodyPr>
          <a:lstStyle/>
          <a:p>
            <a:pPr algn="ctr">
              <a:lnSpc>
                <a:spcPts val="2520"/>
              </a:lnSpc>
            </a:pPr>
            <a:r>
              <a:rPr lang="en-US" dirty="0">
                <a:solidFill>
                  <a:srgbClr val="FFFFFF"/>
                </a:solidFill>
                <a:latin typeface="Poppins"/>
                <a:ea typeface="Poppins"/>
                <a:cs typeface="Poppins"/>
                <a:sym typeface="Poppins"/>
              </a:rPr>
              <a:t>Gradient Boosting</a:t>
            </a:r>
          </a:p>
        </p:txBody>
      </p:sp>
      <p:sp>
        <p:nvSpPr>
          <p:cNvPr id="17" name="Freeform 17"/>
          <p:cNvSpPr/>
          <p:nvPr/>
        </p:nvSpPr>
        <p:spPr>
          <a:xfrm>
            <a:off x="6082660" y="6819175"/>
            <a:ext cx="1587749" cy="1618088"/>
          </a:xfrm>
          <a:custGeom>
            <a:avLst/>
            <a:gdLst/>
            <a:ahLst/>
            <a:cxnLst/>
            <a:rect l="l" t="t" r="r" b="b"/>
            <a:pathLst>
              <a:path w="1587749" h="1618088">
                <a:moveTo>
                  <a:pt x="0" y="0"/>
                </a:moveTo>
                <a:lnTo>
                  <a:pt x="1587749" y="0"/>
                </a:lnTo>
                <a:lnTo>
                  <a:pt x="1587749" y="1618089"/>
                </a:lnTo>
                <a:lnTo>
                  <a:pt x="0" y="1618089"/>
                </a:lnTo>
                <a:lnTo>
                  <a:pt x="0" y="0"/>
                </a:lnTo>
                <a:close/>
              </a:path>
            </a:pathLst>
          </a:custGeom>
          <a:blipFill>
            <a:blip r:embed="rId4"/>
            <a:stretch>
              <a:fillRect/>
            </a:stretch>
          </a:blipFill>
        </p:spPr>
        <p:txBody>
          <a:bodyPr/>
          <a:lstStyle/>
          <a:p>
            <a:endParaRPr lang="en-IN"/>
          </a:p>
        </p:txBody>
      </p:sp>
      <p:sp>
        <p:nvSpPr>
          <p:cNvPr id="18" name="TextBox 18"/>
          <p:cNvSpPr txBox="1"/>
          <p:nvPr/>
        </p:nvSpPr>
        <p:spPr>
          <a:xfrm>
            <a:off x="6509248" y="7321814"/>
            <a:ext cx="734573" cy="708061"/>
          </a:xfrm>
          <a:prstGeom prst="rect">
            <a:avLst/>
          </a:prstGeom>
        </p:spPr>
        <p:txBody>
          <a:bodyPr lIns="0" tIns="0" rIns="0" bIns="0" rtlCol="0" anchor="t">
            <a:spAutoFit/>
          </a:bodyPr>
          <a:lstStyle/>
          <a:p>
            <a:pPr algn="ctr">
              <a:lnSpc>
                <a:spcPts val="5336"/>
              </a:lnSpc>
            </a:pPr>
            <a:r>
              <a:rPr lang="en-US" sz="5283" b="1">
                <a:solidFill>
                  <a:srgbClr val="FFFFFF"/>
                </a:solidFill>
                <a:latin typeface="Garet Bold"/>
                <a:ea typeface="Garet Bold"/>
                <a:cs typeface="Garet Bold"/>
                <a:sym typeface="Garet Bold"/>
              </a:rPr>
              <a:t>4</a:t>
            </a:r>
          </a:p>
        </p:txBody>
      </p:sp>
      <p:sp>
        <p:nvSpPr>
          <p:cNvPr id="19" name="TextBox 19"/>
          <p:cNvSpPr txBox="1"/>
          <p:nvPr/>
        </p:nvSpPr>
        <p:spPr>
          <a:xfrm>
            <a:off x="4288212" y="8592636"/>
            <a:ext cx="5176646" cy="305084"/>
          </a:xfrm>
          <a:prstGeom prst="rect">
            <a:avLst/>
          </a:prstGeom>
        </p:spPr>
        <p:txBody>
          <a:bodyPr lIns="0" tIns="0" rIns="0" bIns="0" rtlCol="0" anchor="t">
            <a:spAutoFit/>
          </a:bodyPr>
          <a:lstStyle/>
          <a:p>
            <a:pPr algn="ctr">
              <a:lnSpc>
                <a:spcPts val="2520"/>
              </a:lnSpc>
            </a:pPr>
            <a:r>
              <a:rPr lang="en-US" sz="1800" dirty="0">
                <a:solidFill>
                  <a:srgbClr val="FFFFFF"/>
                </a:solidFill>
                <a:latin typeface="Poppins"/>
                <a:ea typeface="Poppins"/>
                <a:cs typeface="Poppins"/>
                <a:sym typeface="Poppins"/>
              </a:rPr>
              <a:t>Logistic Regression</a:t>
            </a:r>
          </a:p>
        </p:txBody>
      </p:sp>
      <p:sp>
        <p:nvSpPr>
          <p:cNvPr id="20" name="Freeform 20"/>
          <p:cNvSpPr/>
          <p:nvPr/>
        </p:nvSpPr>
        <p:spPr>
          <a:xfrm>
            <a:off x="11697105" y="6819175"/>
            <a:ext cx="1587749" cy="1618088"/>
          </a:xfrm>
          <a:custGeom>
            <a:avLst/>
            <a:gdLst/>
            <a:ahLst/>
            <a:cxnLst/>
            <a:rect l="l" t="t" r="r" b="b"/>
            <a:pathLst>
              <a:path w="1587749" h="1618088">
                <a:moveTo>
                  <a:pt x="0" y="0"/>
                </a:moveTo>
                <a:lnTo>
                  <a:pt x="1587749" y="0"/>
                </a:lnTo>
                <a:lnTo>
                  <a:pt x="1587749" y="1618089"/>
                </a:lnTo>
                <a:lnTo>
                  <a:pt x="0" y="1618089"/>
                </a:lnTo>
                <a:lnTo>
                  <a:pt x="0" y="0"/>
                </a:lnTo>
                <a:close/>
              </a:path>
            </a:pathLst>
          </a:custGeom>
          <a:blipFill>
            <a:blip r:embed="rId4"/>
            <a:stretch>
              <a:fillRect/>
            </a:stretch>
          </a:blipFill>
        </p:spPr>
        <p:txBody>
          <a:bodyPr/>
          <a:lstStyle/>
          <a:p>
            <a:endParaRPr lang="en-IN"/>
          </a:p>
        </p:txBody>
      </p:sp>
      <p:sp>
        <p:nvSpPr>
          <p:cNvPr id="21" name="TextBox 21"/>
          <p:cNvSpPr txBox="1"/>
          <p:nvPr/>
        </p:nvSpPr>
        <p:spPr>
          <a:xfrm>
            <a:off x="12123693" y="7321814"/>
            <a:ext cx="734573" cy="708061"/>
          </a:xfrm>
          <a:prstGeom prst="rect">
            <a:avLst/>
          </a:prstGeom>
        </p:spPr>
        <p:txBody>
          <a:bodyPr lIns="0" tIns="0" rIns="0" bIns="0" rtlCol="0" anchor="t">
            <a:spAutoFit/>
          </a:bodyPr>
          <a:lstStyle/>
          <a:p>
            <a:pPr algn="ctr">
              <a:lnSpc>
                <a:spcPts val="5336"/>
              </a:lnSpc>
            </a:pPr>
            <a:r>
              <a:rPr lang="en-US" sz="5283" b="1">
                <a:solidFill>
                  <a:srgbClr val="FFFFFF"/>
                </a:solidFill>
                <a:latin typeface="Garet Bold"/>
                <a:ea typeface="Garet Bold"/>
                <a:cs typeface="Garet Bold"/>
                <a:sym typeface="Garet Bold"/>
              </a:rPr>
              <a:t>5</a:t>
            </a:r>
          </a:p>
        </p:txBody>
      </p:sp>
      <p:sp>
        <p:nvSpPr>
          <p:cNvPr id="22" name="TextBox 22"/>
          <p:cNvSpPr txBox="1"/>
          <p:nvPr/>
        </p:nvSpPr>
        <p:spPr>
          <a:xfrm>
            <a:off x="9902657" y="8592636"/>
            <a:ext cx="5176646" cy="305084"/>
          </a:xfrm>
          <a:prstGeom prst="rect">
            <a:avLst/>
          </a:prstGeom>
        </p:spPr>
        <p:txBody>
          <a:bodyPr lIns="0" tIns="0" rIns="0" bIns="0" rtlCol="0" anchor="t">
            <a:spAutoFit/>
          </a:bodyPr>
          <a:lstStyle/>
          <a:p>
            <a:pPr algn="ctr">
              <a:lnSpc>
                <a:spcPts val="2520"/>
              </a:lnSpc>
            </a:pPr>
            <a:r>
              <a:rPr lang="en-US" sz="1800" dirty="0">
                <a:solidFill>
                  <a:srgbClr val="FFFFFF"/>
                </a:solidFill>
                <a:latin typeface="Poppins"/>
                <a:ea typeface="Poppins"/>
                <a:cs typeface="Poppins"/>
                <a:sym typeface="Poppins"/>
              </a:rPr>
              <a:t>Support Vector Machine (Linear)</a:t>
            </a:r>
          </a:p>
        </p:txBody>
      </p:sp>
      <p:sp>
        <p:nvSpPr>
          <p:cNvPr id="25" name="TextBox 25"/>
          <p:cNvSpPr txBox="1"/>
          <p:nvPr/>
        </p:nvSpPr>
        <p:spPr>
          <a:xfrm>
            <a:off x="3169296" y="2279430"/>
            <a:ext cx="12769044" cy="640080"/>
          </a:xfrm>
          <a:prstGeom prst="rect">
            <a:avLst/>
          </a:prstGeom>
        </p:spPr>
        <p:txBody>
          <a:bodyPr lIns="0" tIns="0" rIns="0" bIns="0" rtlCol="0" anchor="t">
            <a:spAutoFit/>
          </a:bodyPr>
          <a:lstStyle/>
          <a:p>
            <a:pPr algn="ctr">
              <a:lnSpc>
                <a:spcPts val="2520"/>
              </a:lnSpc>
              <a:spcBef>
                <a:spcPct val="0"/>
              </a:spcBef>
            </a:pPr>
            <a:r>
              <a:rPr lang="en-US" sz="1800" dirty="0">
                <a:solidFill>
                  <a:srgbClr val="FFFFFF"/>
                </a:solidFill>
                <a:latin typeface="Poppins"/>
                <a:ea typeface="Poppins"/>
                <a:cs typeface="Poppins"/>
                <a:sym typeface="Poppins"/>
              </a:rPr>
              <a:t>Multiple models are evaluated; The selection is based on the log loss for training, testing, and validation errors. The best-performing model is chosen for further tuning.</a:t>
            </a:r>
          </a:p>
        </p:txBody>
      </p:sp>
      <p:sp>
        <p:nvSpPr>
          <p:cNvPr id="26" name="Freeform 7">
            <a:extLst>
              <a:ext uri="{FF2B5EF4-FFF2-40B4-BE49-F238E27FC236}">
                <a16:creationId xmlns:a16="http://schemas.microsoft.com/office/drawing/2014/main" id="{F5BBCD86-7B24-E30F-B214-15CB8D17791B}"/>
              </a:ext>
            </a:extLst>
          </p:cNvPr>
          <p:cNvSpPr/>
          <p:nvPr/>
        </p:nvSpPr>
        <p:spPr>
          <a:xfrm rot="5400000" flipH="1" flipV="1">
            <a:off x="-122946" y="7159100"/>
            <a:ext cx="4665492" cy="4114800"/>
          </a:xfrm>
          <a:custGeom>
            <a:avLst/>
            <a:gdLst/>
            <a:ahLst/>
            <a:cxnLst/>
            <a:rect l="l" t="t" r="r" b="b"/>
            <a:pathLst>
              <a:path w="4665492" h="4114800">
                <a:moveTo>
                  <a:pt x="4665492" y="4114800"/>
                </a:moveTo>
                <a:lnTo>
                  <a:pt x="0" y="4114800"/>
                </a:lnTo>
                <a:lnTo>
                  <a:pt x="0" y="0"/>
                </a:lnTo>
                <a:lnTo>
                  <a:pt x="4665492" y="0"/>
                </a:lnTo>
                <a:lnTo>
                  <a:pt x="4665492"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72000">
              <a:schemeClr val="tx2">
                <a:lumMod val="40000"/>
                <a:lumOff val="60000"/>
              </a:schemeClr>
            </a:gs>
            <a:gs pos="32000">
              <a:srgbClr val="092E4F"/>
            </a:gs>
            <a:gs pos="100000">
              <a:srgbClr val="140C39"/>
            </a:gs>
          </a:gsLst>
          <a:path path="circle">
            <a:fillToRect l="100000" t="100000"/>
          </a:path>
        </a:gradFill>
        <a:effectLst/>
      </p:bgPr>
    </p:bg>
    <p:spTree>
      <p:nvGrpSpPr>
        <p:cNvPr id="1" name="">
          <a:extLst>
            <a:ext uri="{FF2B5EF4-FFF2-40B4-BE49-F238E27FC236}">
              <a16:creationId xmlns:a16="http://schemas.microsoft.com/office/drawing/2014/main" id="{0D8E94E2-A00B-8D0E-F170-739CF0947A7A}"/>
            </a:ext>
          </a:extLst>
        </p:cNvPr>
        <p:cNvGrpSpPr/>
        <p:nvPr/>
      </p:nvGrpSpPr>
      <p:grpSpPr>
        <a:xfrm>
          <a:off x="0" y="0"/>
          <a:ext cx="0" cy="0"/>
          <a:chOff x="0" y="0"/>
          <a:chExt cx="0" cy="0"/>
        </a:xfrm>
      </p:grpSpPr>
      <p:pic>
        <p:nvPicPr>
          <p:cNvPr id="38" name="Picture 37">
            <a:extLst>
              <a:ext uri="{FF2B5EF4-FFF2-40B4-BE49-F238E27FC236}">
                <a16:creationId xmlns:a16="http://schemas.microsoft.com/office/drawing/2014/main" id="{39504F67-72BD-FF02-150C-7AB43936A5B1}"/>
              </a:ext>
            </a:extLst>
          </p:cNvPr>
          <p:cNvPicPr>
            <a:picLocks noChangeAspect="1"/>
          </p:cNvPicPr>
          <p:nvPr/>
        </p:nvPicPr>
        <p:blipFill>
          <a:blip r:embed="rId2"/>
          <a:stretch>
            <a:fillRect/>
          </a:stretch>
        </p:blipFill>
        <p:spPr>
          <a:xfrm flipV="1">
            <a:off x="12428457" y="6950229"/>
            <a:ext cx="5859543" cy="3896255"/>
          </a:xfrm>
          <a:prstGeom prst="rect">
            <a:avLst/>
          </a:prstGeom>
        </p:spPr>
      </p:pic>
      <p:pic>
        <p:nvPicPr>
          <p:cNvPr id="36" name="Picture 35">
            <a:extLst>
              <a:ext uri="{FF2B5EF4-FFF2-40B4-BE49-F238E27FC236}">
                <a16:creationId xmlns:a16="http://schemas.microsoft.com/office/drawing/2014/main" id="{0902343E-53C3-1383-C2B7-B8956901E7DE}"/>
              </a:ext>
            </a:extLst>
          </p:cNvPr>
          <p:cNvPicPr>
            <a:picLocks noChangeAspect="1"/>
          </p:cNvPicPr>
          <p:nvPr/>
        </p:nvPicPr>
        <p:blipFill>
          <a:blip r:embed="rId2"/>
          <a:stretch>
            <a:fillRect/>
          </a:stretch>
        </p:blipFill>
        <p:spPr>
          <a:xfrm>
            <a:off x="11437151" y="-1400997"/>
            <a:ext cx="7362825" cy="4895850"/>
          </a:xfrm>
          <a:prstGeom prst="rect">
            <a:avLst/>
          </a:prstGeom>
        </p:spPr>
      </p:pic>
      <p:pic>
        <p:nvPicPr>
          <p:cNvPr id="18" name="Picture 17">
            <a:extLst>
              <a:ext uri="{FF2B5EF4-FFF2-40B4-BE49-F238E27FC236}">
                <a16:creationId xmlns:a16="http://schemas.microsoft.com/office/drawing/2014/main" id="{56D5404D-623B-D0D2-F253-E0429392627C}"/>
              </a:ext>
            </a:extLst>
          </p:cNvPr>
          <p:cNvPicPr>
            <a:picLocks noChangeAspect="1"/>
          </p:cNvPicPr>
          <p:nvPr/>
        </p:nvPicPr>
        <p:blipFill>
          <a:blip r:embed="rId3"/>
          <a:stretch>
            <a:fillRect/>
          </a:stretch>
        </p:blipFill>
        <p:spPr>
          <a:xfrm>
            <a:off x="1905000" y="489837"/>
            <a:ext cx="23048542" cy="12976309"/>
          </a:xfrm>
          <a:prstGeom prst="rect">
            <a:avLst/>
          </a:prstGeom>
        </p:spPr>
      </p:pic>
      <p:grpSp>
        <p:nvGrpSpPr>
          <p:cNvPr id="2" name="Group 1">
            <a:extLst>
              <a:ext uri="{FF2B5EF4-FFF2-40B4-BE49-F238E27FC236}">
                <a16:creationId xmlns:a16="http://schemas.microsoft.com/office/drawing/2014/main" id="{FF39741F-C7D5-60BE-F294-0A7BFB2B7542}"/>
              </a:ext>
            </a:extLst>
          </p:cNvPr>
          <p:cNvGrpSpPr/>
          <p:nvPr/>
        </p:nvGrpSpPr>
        <p:grpSpPr>
          <a:xfrm>
            <a:off x="-1084187" y="-896598"/>
            <a:ext cx="19884163" cy="12238278"/>
            <a:chOff x="-1062176" y="-529230"/>
            <a:chExt cx="19884163" cy="12238278"/>
          </a:xfrm>
        </p:grpSpPr>
        <p:pic>
          <p:nvPicPr>
            <p:cNvPr id="3" name="Picture 3">
              <a:extLst>
                <a:ext uri="{FF2B5EF4-FFF2-40B4-BE49-F238E27FC236}">
                  <a16:creationId xmlns:a16="http://schemas.microsoft.com/office/drawing/2014/main" id="{D05B036E-5908-2AF8-D284-B2F69FF562B2}"/>
                </a:ext>
              </a:extLst>
            </p:cNvPr>
            <p:cNvPicPr>
              <a:picLocks noChangeAspect="1"/>
            </p:cNvPicPr>
            <p:nvPr/>
          </p:nvPicPr>
          <p:blipFill>
            <a:blip r:embed="rId4"/>
            <a:srcRect/>
            <a:stretch>
              <a:fillRect/>
            </a:stretch>
          </p:blipFill>
          <p:spPr>
            <a:xfrm>
              <a:off x="-385251" y="-529230"/>
              <a:ext cx="9400859" cy="5264481"/>
            </a:xfrm>
            <a:prstGeom prst="rect">
              <a:avLst/>
            </a:prstGeom>
          </p:spPr>
        </p:pic>
        <p:pic>
          <p:nvPicPr>
            <p:cNvPr id="4" name="Picture 4">
              <a:extLst>
                <a:ext uri="{FF2B5EF4-FFF2-40B4-BE49-F238E27FC236}">
                  <a16:creationId xmlns:a16="http://schemas.microsoft.com/office/drawing/2014/main" id="{754F8858-2680-7797-4A6B-0A305724632E}"/>
                </a:ext>
              </a:extLst>
            </p:cNvPr>
            <p:cNvPicPr>
              <a:picLocks noChangeAspect="1"/>
            </p:cNvPicPr>
            <p:nvPr/>
          </p:nvPicPr>
          <p:blipFill>
            <a:blip r:embed="rId4"/>
            <a:srcRect/>
            <a:stretch>
              <a:fillRect/>
            </a:stretch>
          </p:blipFill>
          <p:spPr>
            <a:xfrm>
              <a:off x="9421128" y="-266699"/>
              <a:ext cx="9400859" cy="6408820"/>
            </a:xfrm>
            <a:prstGeom prst="rect">
              <a:avLst/>
            </a:prstGeom>
          </p:spPr>
        </p:pic>
        <p:pic>
          <p:nvPicPr>
            <p:cNvPr id="6" name="Picture 6">
              <a:extLst>
                <a:ext uri="{FF2B5EF4-FFF2-40B4-BE49-F238E27FC236}">
                  <a16:creationId xmlns:a16="http://schemas.microsoft.com/office/drawing/2014/main" id="{C80E10AA-58AE-BA30-178F-B6EB74E3A72C}"/>
                </a:ext>
              </a:extLst>
            </p:cNvPr>
            <p:cNvPicPr>
              <a:picLocks noChangeAspect="1"/>
            </p:cNvPicPr>
            <p:nvPr/>
          </p:nvPicPr>
          <p:blipFill>
            <a:blip r:embed="rId4"/>
            <a:srcRect/>
            <a:stretch>
              <a:fillRect/>
            </a:stretch>
          </p:blipFill>
          <p:spPr>
            <a:xfrm rot="-10798857">
              <a:off x="8909711" y="6444567"/>
              <a:ext cx="9400859" cy="5264481"/>
            </a:xfrm>
            <a:prstGeom prst="rect">
              <a:avLst/>
            </a:prstGeom>
          </p:spPr>
        </p:pic>
        <p:pic>
          <p:nvPicPr>
            <p:cNvPr id="7" name="Picture 7">
              <a:extLst>
                <a:ext uri="{FF2B5EF4-FFF2-40B4-BE49-F238E27FC236}">
                  <a16:creationId xmlns:a16="http://schemas.microsoft.com/office/drawing/2014/main" id="{E9B7B5D9-9AE3-7A06-E42D-0BC6D073E5DA}"/>
                </a:ext>
              </a:extLst>
            </p:cNvPr>
            <p:cNvPicPr>
              <a:picLocks noChangeAspect="1"/>
            </p:cNvPicPr>
            <p:nvPr/>
          </p:nvPicPr>
          <p:blipFill>
            <a:blip r:embed="rId4"/>
            <a:srcRect/>
            <a:stretch>
              <a:fillRect/>
            </a:stretch>
          </p:blipFill>
          <p:spPr>
            <a:xfrm rot="-10798857">
              <a:off x="-1062176" y="5931162"/>
              <a:ext cx="9400859" cy="5264481"/>
            </a:xfrm>
            <a:prstGeom prst="rect">
              <a:avLst/>
            </a:prstGeom>
          </p:spPr>
        </p:pic>
        <p:sp>
          <p:nvSpPr>
            <p:cNvPr id="22" name="Rectangle 2">
              <a:extLst>
                <a:ext uri="{FF2B5EF4-FFF2-40B4-BE49-F238E27FC236}">
                  <a16:creationId xmlns:a16="http://schemas.microsoft.com/office/drawing/2014/main" id="{C96F3150-6DDA-9372-5914-305A0F07CD67}"/>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sp>
        <p:nvSpPr>
          <p:cNvPr id="9" name="TextBox 5">
            <a:extLst>
              <a:ext uri="{FF2B5EF4-FFF2-40B4-BE49-F238E27FC236}">
                <a16:creationId xmlns:a16="http://schemas.microsoft.com/office/drawing/2014/main" id="{469A51F3-E5F4-E1AC-E5B7-0CB00878A6E9}"/>
              </a:ext>
            </a:extLst>
          </p:cNvPr>
          <p:cNvSpPr txBox="1"/>
          <p:nvPr/>
        </p:nvSpPr>
        <p:spPr>
          <a:xfrm>
            <a:off x="4243770" y="191125"/>
            <a:ext cx="10007056" cy="1327286"/>
          </a:xfrm>
          <a:prstGeom prst="rect">
            <a:avLst/>
          </a:prstGeom>
        </p:spPr>
        <p:txBody>
          <a:bodyPr wrap="square" lIns="0" tIns="0" rIns="0" bIns="0" rtlCol="0" anchor="t">
            <a:spAutoFit/>
          </a:bodyPr>
          <a:lstStyle/>
          <a:p>
            <a:pPr algn="ctr">
              <a:lnSpc>
                <a:spcPts val="10588"/>
              </a:lnSpc>
            </a:pPr>
            <a:r>
              <a:rPr lang="en-US" sz="8000" b="1" dirty="0">
                <a:solidFill>
                  <a:srgbClr val="FFFFFF"/>
                </a:solidFill>
                <a:latin typeface="Garet Bold"/>
                <a:ea typeface="Garet Bold"/>
                <a:cs typeface="Garet Bold"/>
                <a:sym typeface="Garet Bold"/>
              </a:rPr>
              <a:t>Model Training</a:t>
            </a:r>
          </a:p>
        </p:txBody>
      </p:sp>
      <p:sp>
        <p:nvSpPr>
          <p:cNvPr id="5" name="TextBox 4">
            <a:extLst>
              <a:ext uri="{FF2B5EF4-FFF2-40B4-BE49-F238E27FC236}">
                <a16:creationId xmlns:a16="http://schemas.microsoft.com/office/drawing/2014/main" id="{83AADA98-44A5-FD58-B033-E0EB12027D27}"/>
              </a:ext>
            </a:extLst>
          </p:cNvPr>
          <p:cNvSpPr txBox="1"/>
          <p:nvPr/>
        </p:nvSpPr>
        <p:spPr>
          <a:xfrm>
            <a:off x="212063" y="2268514"/>
            <a:ext cx="10863972" cy="7448193"/>
          </a:xfrm>
          <a:prstGeom prst="rect">
            <a:avLst/>
          </a:prstGeom>
          <a:noFill/>
        </p:spPr>
        <p:txBody>
          <a:bodyPr wrap="square" rtlCol="0">
            <a:spAutoFit/>
          </a:bodyPr>
          <a:lstStyle/>
          <a:p>
            <a:r>
              <a:rPr lang="en-US" sz="2000" dirty="0">
                <a:solidFill>
                  <a:schemeClr val="bg1"/>
                </a:solidFill>
                <a:latin typeface="Garet" panose="020B0604020202020204" charset="0"/>
              </a:rPr>
              <a:t>With a refined dataset, I proceeded to train several machine learning models to classify stellar objects.</a:t>
            </a:r>
          </a:p>
          <a:p>
            <a:endParaRPr lang="en-US" sz="2000" dirty="0">
              <a:solidFill>
                <a:schemeClr val="bg1"/>
              </a:solidFill>
              <a:latin typeface="Garet" panose="020B0604020202020204" charset="0"/>
            </a:endParaRPr>
          </a:p>
          <a:p>
            <a:r>
              <a:rPr lang="en-US" sz="2000" b="1" dirty="0">
                <a:solidFill>
                  <a:schemeClr val="bg1"/>
                </a:solidFill>
                <a:latin typeface="Garet" panose="020B0604020202020204" charset="0"/>
              </a:rPr>
              <a:t>My Approach:</a:t>
            </a:r>
          </a:p>
          <a:p>
            <a:endParaRPr lang="en-US" sz="2000" dirty="0">
              <a:solidFill>
                <a:schemeClr val="bg1"/>
              </a:solidFill>
              <a:latin typeface="Garet" panose="020B0604020202020204" charset="0"/>
            </a:endParaRPr>
          </a:p>
          <a:p>
            <a:pPr marL="342900" indent="-342900">
              <a:buFont typeface="Arial" panose="020B0604020202020204" pitchFamily="34" charset="0"/>
              <a:buChar char="•"/>
            </a:pPr>
            <a:r>
              <a:rPr lang="en-US" sz="2000" b="1" dirty="0">
                <a:solidFill>
                  <a:schemeClr val="bg1"/>
                </a:solidFill>
                <a:latin typeface="Garet" panose="020B0604020202020204" charset="0"/>
              </a:rPr>
              <a:t>Data Split:</a:t>
            </a:r>
            <a:r>
              <a:rPr lang="en-US" sz="2000" dirty="0">
                <a:solidFill>
                  <a:schemeClr val="bg1"/>
                </a:solidFill>
                <a:latin typeface="Garet" panose="020B0604020202020204" charset="0"/>
              </a:rPr>
              <a:t> I partitioned the dataset into a </a:t>
            </a:r>
            <a:r>
              <a:rPr lang="en-US" sz="2000" b="1" dirty="0">
                <a:solidFill>
                  <a:schemeClr val="bg1"/>
                </a:solidFill>
                <a:latin typeface="Garet" panose="020B0604020202020204" charset="0"/>
              </a:rPr>
              <a:t>60% training set</a:t>
            </a:r>
            <a:r>
              <a:rPr lang="en-US" sz="2000" dirty="0">
                <a:solidFill>
                  <a:schemeClr val="bg1"/>
                </a:solidFill>
                <a:latin typeface="Garet" panose="020B0604020202020204" charset="0"/>
              </a:rPr>
              <a:t>, a </a:t>
            </a:r>
            <a:r>
              <a:rPr lang="en-US" sz="2000" b="1" dirty="0">
                <a:solidFill>
                  <a:schemeClr val="bg1"/>
                </a:solidFill>
                <a:latin typeface="Garet" panose="020B0604020202020204" charset="0"/>
              </a:rPr>
              <a:t>20% validation set</a:t>
            </a:r>
            <a:r>
              <a:rPr lang="en-US" sz="2000" dirty="0">
                <a:solidFill>
                  <a:schemeClr val="bg1"/>
                </a:solidFill>
                <a:latin typeface="Garet" panose="020B0604020202020204" charset="0"/>
              </a:rPr>
              <a:t> (for hyperparameter tuning), and a </a:t>
            </a:r>
            <a:r>
              <a:rPr lang="en-US" sz="2000" b="1" dirty="0">
                <a:solidFill>
                  <a:schemeClr val="bg1"/>
                </a:solidFill>
                <a:latin typeface="Garet" panose="020B0604020202020204" charset="0"/>
              </a:rPr>
              <a:t>20% held-out test set</a:t>
            </a:r>
            <a:r>
              <a:rPr lang="en-US" sz="2000" dirty="0">
                <a:solidFill>
                  <a:schemeClr val="bg1"/>
                </a:solidFill>
                <a:latin typeface="Garet" panose="020B0604020202020204" charset="0"/>
              </a:rPr>
              <a:t> for final, unbiased evaluation.</a:t>
            </a:r>
          </a:p>
          <a:p>
            <a:pPr marL="342900" indent="-342900">
              <a:buFont typeface="Arial" panose="020B0604020202020204" pitchFamily="34" charset="0"/>
              <a:buChar char="•"/>
            </a:pPr>
            <a:endParaRPr lang="en-US" sz="2000" dirty="0">
              <a:solidFill>
                <a:schemeClr val="bg1"/>
              </a:solidFill>
              <a:latin typeface="Garet" panose="020B0604020202020204" charset="0"/>
            </a:endParaRPr>
          </a:p>
          <a:p>
            <a:pPr marL="342900" indent="-342900">
              <a:buFont typeface="Arial" panose="020B0604020202020204" pitchFamily="34" charset="0"/>
              <a:buChar char="•"/>
            </a:pPr>
            <a:r>
              <a:rPr lang="en-US" sz="2000" b="1" dirty="0">
                <a:solidFill>
                  <a:schemeClr val="bg1"/>
                </a:solidFill>
                <a:latin typeface="Garet" panose="020B0604020202020204" charset="0"/>
              </a:rPr>
              <a:t>Model Selection:</a:t>
            </a:r>
            <a:r>
              <a:rPr lang="en-US" sz="2000" dirty="0">
                <a:solidFill>
                  <a:schemeClr val="bg1"/>
                </a:solidFill>
                <a:latin typeface="Garet" panose="020B0604020202020204" charset="0"/>
              </a:rPr>
              <a:t> I explored a diverse set of algorithms, including:</a:t>
            </a:r>
          </a:p>
          <a:p>
            <a:pPr marL="800100" lvl="1" indent="-342900">
              <a:buFont typeface="Arial" panose="020B0604020202020204" pitchFamily="34" charset="0"/>
              <a:buChar char="•"/>
            </a:pPr>
            <a:r>
              <a:rPr lang="en-US" sz="2000" b="1" dirty="0">
                <a:solidFill>
                  <a:schemeClr val="bg1"/>
                </a:solidFill>
                <a:latin typeface="Garet" panose="020B0604020202020204" charset="0"/>
              </a:rPr>
              <a:t>Ensemble Tree-Based Models:</a:t>
            </a:r>
            <a:r>
              <a:rPr lang="en-US" sz="2000" dirty="0">
                <a:solidFill>
                  <a:schemeClr val="bg1"/>
                </a:solidFill>
                <a:latin typeface="Garet" panose="020B0604020202020204" charset="0"/>
              </a:rPr>
              <a:t> Random Forest, XGBoost, and Gradient Boosting (known for handling complex relationships).</a:t>
            </a:r>
          </a:p>
          <a:p>
            <a:pPr marL="800100" lvl="1" indent="-342900">
              <a:buFont typeface="Arial" panose="020B0604020202020204" pitchFamily="34" charset="0"/>
              <a:buChar char="•"/>
            </a:pPr>
            <a:r>
              <a:rPr lang="en-US" sz="2000" b="1" dirty="0">
                <a:solidFill>
                  <a:schemeClr val="bg1"/>
                </a:solidFill>
                <a:latin typeface="Garet" panose="020B0604020202020204" charset="0"/>
              </a:rPr>
              <a:t>Linear Models:</a:t>
            </a:r>
            <a:r>
              <a:rPr lang="en-US" sz="2000" dirty="0">
                <a:solidFill>
                  <a:schemeClr val="bg1"/>
                </a:solidFill>
                <a:latin typeface="Garet" panose="020B0604020202020204" charset="0"/>
              </a:rPr>
              <a:t> Logistic Regression.</a:t>
            </a:r>
          </a:p>
          <a:p>
            <a:pPr marL="800100" lvl="1" indent="-342900">
              <a:buFont typeface="Arial" panose="020B0604020202020204" pitchFamily="34" charset="0"/>
              <a:buChar char="•"/>
            </a:pPr>
            <a:r>
              <a:rPr lang="en-US" sz="2000" b="1" dirty="0">
                <a:solidFill>
                  <a:schemeClr val="bg1"/>
                </a:solidFill>
                <a:latin typeface="Garet" panose="020B0604020202020204" charset="0"/>
              </a:rPr>
              <a:t>Kernel-Based Models:</a:t>
            </a:r>
            <a:r>
              <a:rPr lang="en-US" sz="2000" dirty="0">
                <a:solidFill>
                  <a:schemeClr val="bg1"/>
                </a:solidFill>
                <a:latin typeface="Garet" panose="020B0604020202020204" charset="0"/>
              </a:rPr>
              <a:t> Support Vector Machine (SVM).</a:t>
            </a:r>
          </a:p>
          <a:p>
            <a:pPr marL="800100" lvl="1" indent="-342900">
              <a:buFont typeface="Arial" panose="020B0604020202020204" pitchFamily="34" charset="0"/>
              <a:buChar char="•"/>
            </a:pPr>
            <a:endParaRPr lang="en-US" sz="2000" dirty="0">
              <a:solidFill>
                <a:schemeClr val="bg1"/>
              </a:solidFill>
              <a:latin typeface="Garet" panose="020B0604020202020204" charset="0"/>
            </a:endParaRPr>
          </a:p>
          <a:p>
            <a:pPr marL="342900" indent="-342900">
              <a:buFont typeface="Arial" panose="020B0604020202020204" pitchFamily="34" charset="0"/>
              <a:buChar char="•"/>
            </a:pPr>
            <a:r>
              <a:rPr lang="en-US" sz="2000" b="1" dirty="0">
                <a:solidFill>
                  <a:schemeClr val="bg1"/>
                </a:solidFill>
                <a:latin typeface="Garet" panose="020B0604020202020204" charset="0"/>
              </a:rPr>
              <a:t>Hyperparameter Tuning:</a:t>
            </a:r>
            <a:r>
              <a:rPr lang="en-US" sz="2000" dirty="0">
                <a:solidFill>
                  <a:schemeClr val="bg1"/>
                </a:solidFill>
                <a:latin typeface="Garet" panose="020B0604020202020204" charset="0"/>
              </a:rPr>
              <a:t> I optimized each model's hyperparameters using the validation set to maximize performance.</a:t>
            </a:r>
          </a:p>
          <a:p>
            <a:pPr marL="342900" indent="-342900">
              <a:buFont typeface="Arial" panose="020B0604020202020204" pitchFamily="34" charset="0"/>
              <a:buChar char="•"/>
            </a:pPr>
            <a:endParaRPr lang="en-US" sz="2000" b="1" dirty="0">
              <a:solidFill>
                <a:schemeClr val="bg1"/>
              </a:solidFill>
              <a:latin typeface="Garet" panose="020B0604020202020204" charset="0"/>
            </a:endParaRPr>
          </a:p>
          <a:p>
            <a:pPr marL="342900" indent="-342900">
              <a:buFont typeface="Arial" panose="020B0604020202020204" pitchFamily="34" charset="0"/>
              <a:buChar char="•"/>
            </a:pPr>
            <a:r>
              <a:rPr lang="en-US" sz="2000" b="1" dirty="0">
                <a:solidFill>
                  <a:schemeClr val="bg1"/>
                </a:solidFill>
                <a:latin typeface="Garet" panose="020B0604020202020204" charset="0"/>
              </a:rPr>
              <a:t>Class Imbalance Handling:</a:t>
            </a:r>
            <a:r>
              <a:rPr lang="en-US" sz="2000" dirty="0">
                <a:solidFill>
                  <a:schemeClr val="bg1"/>
                </a:solidFill>
                <a:latin typeface="Garet" panose="020B0604020202020204" charset="0"/>
              </a:rPr>
              <a:t> During training, I incorporated techniques like </a:t>
            </a:r>
            <a:r>
              <a:rPr lang="en-US" sz="2000" b="1" dirty="0">
                <a:solidFill>
                  <a:schemeClr val="bg1"/>
                </a:solidFill>
                <a:latin typeface="Garet" panose="020B0604020202020204" charset="0"/>
              </a:rPr>
              <a:t>class weighting</a:t>
            </a:r>
            <a:r>
              <a:rPr lang="en-US" sz="2000" dirty="0">
                <a:solidFill>
                  <a:schemeClr val="bg1"/>
                </a:solidFill>
                <a:latin typeface="Garet" panose="020B0604020202020204" charset="0"/>
              </a:rPr>
              <a:t> and </a:t>
            </a:r>
            <a:r>
              <a:rPr lang="en-US" sz="2000" b="1" dirty="0">
                <a:solidFill>
                  <a:schemeClr val="bg1"/>
                </a:solidFill>
                <a:latin typeface="Garet" panose="020B0604020202020204" charset="0"/>
              </a:rPr>
              <a:t>SMOTE</a:t>
            </a:r>
            <a:r>
              <a:rPr lang="en-US" sz="2000" dirty="0">
                <a:solidFill>
                  <a:schemeClr val="bg1"/>
                </a:solidFill>
                <a:latin typeface="Garet" panose="020B0604020202020204" charset="0"/>
              </a:rPr>
              <a:t> (as discussed) to ensure models learned effectively from all object classes.</a:t>
            </a:r>
          </a:p>
          <a:p>
            <a:pPr marL="342900" indent="-342900">
              <a:buFont typeface="Arial" panose="020B0604020202020204" pitchFamily="34" charset="0"/>
              <a:buChar char="•"/>
            </a:pPr>
            <a:r>
              <a:rPr lang="en-US" sz="2000" dirty="0">
                <a:solidFill>
                  <a:schemeClr val="bg1"/>
                </a:solidFill>
                <a:latin typeface="Garet" panose="020B0604020202020204" charset="0"/>
              </a:rPr>
              <a:t>This systematic training process prepared the models for robust performance evaluation, which I will present in the results.</a:t>
            </a:r>
          </a:p>
          <a:p>
            <a:endParaRPr lang="en-IN" dirty="0"/>
          </a:p>
        </p:txBody>
      </p:sp>
      <p:pic>
        <p:nvPicPr>
          <p:cNvPr id="10" name="Picture 9">
            <a:extLst>
              <a:ext uri="{FF2B5EF4-FFF2-40B4-BE49-F238E27FC236}">
                <a16:creationId xmlns:a16="http://schemas.microsoft.com/office/drawing/2014/main" id="{821D3D8B-D6FA-C317-AAB0-9DD547204840}"/>
              </a:ext>
            </a:extLst>
          </p:cNvPr>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11479057" y="2464406"/>
            <a:ext cx="6365257" cy="6365257"/>
          </a:xfrm>
          <a:prstGeom prst="rect">
            <a:avLst/>
          </a:prstGeom>
        </p:spPr>
      </p:pic>
    </p:spTree>
    <p:extLst>
      <p:ext uri="{BB962C8B-B14F-4D97-AF65-F5344CB8AC3E}">
        <p14:creationId xmlns:p14="http://schemas.microsoft.com/office/powerpoint/2010/main" val="1841994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72000">
              <a:schemeClr val="accent4">
                <a:lumMod val="50000"/>
              </a:schemeClr>
            </a:gs>
            <a:gs pos="32000">
              <a:srgbClr val="092E4F"/>
            </a:gs>
            <a:gs pos="100000">
              <a:srgbClr val="140C39"/>
            </a:gs>
          </a:gsLst>
          <a:path path="circle">
            <a:fillToRect l="100000" t="100000"/>
          </a:path>
        </a:gradFill>
        <a:effectLst/>
      </p:bgPr>
    </p:bg>
    <p:spTree>
      <p:nvGrpSpPr>
        <p:cNvPr id="1" name="">
          <a:extLst>
            <a:ext uri="{FF2B5EF4-FFF2-40B4-BE49-F238E27FC236}">
              <a16:creationId xmlns:a16="http://schemas.microsoft.com/office/drawing/2014/main" id="{EC1DA583-F909-82F4-66BC-3B4FC048EF58}"/>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31AF66D9-D7D3-EE03-9DB9-BB2A4D586E20}"/>
              </a:ext>
            </a:extLst>
          </p:cNvPr>
          <p:cNvGrpSpPr/>
          <p:nvPr/>
        </p:nvGrpSpPr>
        <p:grpSpPr>
          <a:xfrm>
            <a:off x="-1676400" y="-1028700"/>
            <a:ext cx="24125958" cy="13528399"/>
            <a:chOff x="-1062176" y="-529230"/>
            <a:chExt cx="24125958" cy="13528399"/>
          </a:xfrm>
        </p:grpSpPr>
        <p:pic>
          <p:nvPicPr>
            <p:cNvPr id="18" name="Picture 17">
              <a:extLst>
                <a:ext uri="{FF2B5EF4-FFF2-40B4-BE49-F238E27FC236}">
                  <a16:creationId xmlns:a16="http://schemas.microsoft.com/office/drawing/2014/main" id="{22345D1A-B571-A68F-40C9-BC6FA72E92D9}"/>
                </a:ext>
              </a:extLst>
            </p:cNvPr>
            <p:cNvPicPr>
              <a:picLocks noChangeAspect="1"/>
            </p:cNvPicPr>
            <p:nvPr/>
          </p:nvPicPr>
          <p:blipFill>
            <a:blip r:embed="rId2"/>
            <a:stretch>
              <a:fillRect/>
            </a:stretch>
          </p:blipFill>
          <p:spPr>
            <a:xfrm>
              <a:off x="15240" y="22860"/>
              <a:ext cx="23048542" cy="12976309"/>
            </a:xfrm>
            <a:prstGeom prst="rect">
              <a:avLst/>
            </a:prstGeom>
          </p:spPr>
        </p:pic>
        <p:grpSp>
          <p:nvGrpSpPr>
            <p:cNvPr id="2" name="Group 1">
              <a:extLst>
                <a:ext uri="{FF2B5EF4-FFF2-40B4-BE49-F238E27FC236}">
                  <a16:creationId xmlns:a16="http://schemas.microsoft.com/office/drawing/2014/main" id="{746CDC9E-A3AC-5E12-D081-F1A69CD73D2E}"/>
                </a:ext>
              </a:extLst>
            </p:cNvPr>
            <p:cNvGrpSpPr/>
            <p:nvPr/>
          </p:nvGrpSpPr>
          <p:grpSpPr>
            <a:xfrm>
              <a:off x="-1062176" y="-529230"/>
              <a:ext cx="19884163" cy="12238278"/>
              <a:chOff x="-1062176" y="-529230"/>
              <a:chExt cx="19884163" cy="12238278"/>
            </a:xfrm>
          </p:grpSpPr>
          <p:pic>
            <p:nvPicPr>
              <p:cNvPr id="3" name="Picture 3">
                <a:extLst>
                  <a:ext uri="{FF2B5EF4-FFF2-40B4-BE49-F238E27FC236}">
                    <a16:creationId xmlns:a16="http://schemas.microsoft.com/office/drawing/2014/main" id="{2720A922-E122-5774-8C59-0D8B29F4003C}"/>
                  </a:ext>
                </a:extLst>
              </p:cNvPr>
              <p:cNvPicPr>
                <a:picLocks noChangeAspect="1"/>
              </p:cNvPicPr>
              <p:nvPr/>
            </p:nvPicPr>
            <p:blipFill>
              <a:blip r:embed="rId3"/>
              <a:srcRect/>
              <a:stretch>
                <a:fillRect/>
              </a:stretch>
            </p:blipFill>
            <p:spPr>
              <a:xfrm>
                <a:off x="-385251" y="-529230"/>
                <a:ext cx="9400859" cy="5264481"/>
              </a:xfrm>
              <a:prstGeom prst="rect">
                <a:avLst/>
              </a:prstGeom>
            </p:spPr>
          </p:pic>
          <p:pic>
            <p:nvPicPr>
              <p:cNvPr id="4" name="Picture 4">
                <a:extLst>
                  <a:ext uri="{FF2B5EF4-FFF2-40B4-BE49-F238E27FC236}">
                    <a16:creationId xmlns:a16="http://schemas.microsoft.com/office/drawing/2014/main" id="{DC8D14C2-8265-15AE-C994-137DD2FAACB9}"/>
                  </a:ext>
                </a:extLst>
              </p:cNvPr>
              <p:cNvPicPr>
                <a:picLocks noChangeAspect="1"/>
              </p:cNvPicPr>
              <p:nvPr/>
            </p:nvPicPr>
            <p:blipFill>
              <a:blip r:embed="rId3"/>
              <a:srcRect/>
              <a:stretch>
                <a:fillRect/>
              </a:stretch>
            </p:blipFill>
            <p:spPr>
              <a:xfrm>
                <a:off x="9421128" y="-266699"/>
                <a:ext cx="9400859" cy="6408820"/>
              </a:xfrm>
              <a:prstGeom prst="rect">
                <a:avLst/>
              </a:prstGeom>
            </p:spPr>
          </p:pic>
          <p:pic>
            <p:nvPicPr>
              <p:cNvPr id="6" name="Picture 6">
                <a:extLst>
                  <a:ext uri="{FF2B5EF4-FFF2-40B4-BE49-F238E27FC236}">
                    <a16:creationId xmlns:a16="http://schemas.microsoft.com/office/drawing/2014/main" id="{ED2F8A66-7581-DEDE-7789-A5D6B29CC203}"/>
                  </a:ext>
                </a:extLst>
              </p:cNvPr>
              <p:cNvPicPr>
                <a:picLocks noChangeAspect="1"/>
              </p:cNvPicPr>
              <p:nvPr/>
            </p:nvPicPr>
            <p:blipFill>
              <a:blip r:embed="rId3"/>
              <a:srcRect/>
              <a:stretch>
                <a:fillRect/>
              </a:stretch>
            </p:blipFill>
            <p:spPr>
              <a:xfrm rot="-10798857">
                <a:off x="8909711" y="6444567"/>
                <a:ext cx="9400859" cy="5264481"/>
              </a:xfrm>
              <a:prstGeom prst="rect">
                <a:avLst/>
              </a:prstGeom>
            </p:spPr>
          </p:pic>
          <p:pic>
            <p:nvPicPr>
              <p:cNvPr id="7" name="Picture 7">
                <a:extLst>
                  <a:ext uri="{FF2B5EF4-FFF2-40B4-BE49-F238E27FC236}">
                    <a16:creationId xmlns:a16="http://schemas.microsoft.com/office/drawing/2014/main" id="{ADDC7904-5F86-8BC1-BE38-CFA76BD47D5B}"/>
                  </a:ext>
                </a:extLst>
              </p:cNvPr>
              <p:cNvPicPr>
                <a:picLocks noChangeAspect="1"/>
              </p:cNvPicPr>
              <p:nvPr/>
            </p:nvPicPr>
            <p:blipFill>
              <a:blip r:embed="rId3"/>
              <a:srcRect/>
              <a:stretch>
                <a:fillRect/>
              </a:stretch>
            </p:blipFill>
            <p:spPr>
              <a:xfrm rot="-10798857">
                <a:off x="-1062176" y="5931162"/>
                <a:ext cx="9400859" cy="5264481"/>
              </a:xfrm>
              <a:prstGeom prst="rect">
                <a:avLst/>
              </a:prstGeom>
            </p:spPr>
          </p:pic>
          <p:sp>
            <p:nvSpPr>
              <p:cNvPr id="22" name="Rectangle 2">
                <a:extLst>
                  <a:ext uri="{FF2B5EF4-FFF2-40B4-BE49-F238E27FC236}">
                    <a16:creationId xmlns:a16="http://schemas.microsoft.com/office/drawing/2014/main" id="{03D565BA-44F9-36DA-C807-348239885ACD}"/>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grpSp>
      <p:pic>
        <p:nvPicPr>
          <p:cNvPr id="9" name="Picture 8">
            <a:extLst>
              <a:ext uri="{FF2B5EF4-FFF2-40B4-BE49-F238E27FC236}">
                <a16:creationId xmlns:a16="http://schemas.microsoft.com/office/drawing/2014/main" id="{B818376E-3948-6B60-2A31-8B57BC4BC35A}"/>
              </a:ext>
            </a:extLst>
          </p:cNvPr>
          <p:cNvPicPr>
            <a:picLocks noChangeAspect="1"/>
          </p:cNvPicPr>
          <p:nvPr/>
        </p:nvPicPr>
        <p:blipFill>
          <a:blip r:embed="rId4"/>
          <a:stretch>
            <a:fillRect/>
          </a:stretch>
        </p:blipFill>
        <p:spPr>
          <a:xfrm>
            <a:off x="10931149" y="-1411670"/>
            <a:ext cx="7362825" cy="4895850"/>
          </a:xfrm>
          <a:prstGeom prst="rect">
            <a:avLst/>
          </a:prstGeom>
        </p:spPr>
      </p:pic>
      <p:sp>
        <p:nvSpPr>
          <p:cNvPr id="16" name="TextBox 5">
            <a:extLst>
              <a:ext uri="{FF2B5EF4-FFF2-40B4-BE49-F238E27FC236}">
                <a16:creationId xmlns:a16="http://schemas.microsoft.com/office/drawing/2014/main" id="{A3D19A10-0A59-C9A8-A9EF-FA3C6DE44EC7}"/>
              </a:ext>
            </a:extLst>
          </p:cNvPr>
          <p:cNvSpPr txBox="1"/>
          <p:nvPr/>
        </p:nvSpPr>
        <p:spPr>
          <a:xfrm>
            <a:off x="4243770" y="191125"/>
            <a:ext cx="10007056" cy="1327286"/>
          </a:xfrm>
          <a:prstGeom prst="rect">
            <a:avLst/>
          </a:prstGeom>
        </p:spPr>
        <p:txBody>
          <a:bodyPr wrap="square" lIns="0" tIns="0" rIns="0" bIns="0" rtlCol="0" anchor="t">
            <a:spAutoFit/>
          </a:bodyPr>
          <a:lstStyle/>
          <a:p>
            <a:pPr algn="ctr">
              <a:lnSpc>
                <a:spcPts val="10588"/>
              </a:lnSpc>
            </a:pPr>
            <a:r>
              <a:rPr lang="en-US" sz="8000" b="1" dirty="0">
                <a:solidFill>
                  <a:srgbClr val="FFFFFF"/>
                </a:solidFill>
                <a:latin typeface="Garet Bold"/>
                <a:ea typeface="Garet Bold"/>
                <a:cs typeface="Garet Bold"/>
                <a:sym typeface="Garet Bold"/>
              </a:rPr>
              <a:t>Results</a:t>
            </a:r>
          </a:p>
        </p:txBody>
      </p:sp>
      <p:sp>
        <p:nvSpPr>
          <p:cNvPr id="17" name="TextBox 16">
            <a:extLst>
              <a:ext uri="{FF2B5EF4-FFF2-40B4-BE49-F238E27FC236}">
                <a16:creationId xmlns:a16="http://schemas.microsoft.com/office/drawing/2014/main" id="{C80BE79F-7B79-0302-AE04-2156E67980B4}"/>
              </a:ext>
            </a:extLst>
          </p:cNvPr>
          <p:cNvSpPr txBox="1"/>
          <p:nvPr/>
        </p:nvSpPr>
        <p:spPr>
          <a:xfrm>
            <a:off x="685800" y="1985199"/>
            <a:ext cx="16987976" cy="2862322"/>
          </a:xfrm>
          <a:prstGeom prst="rect">
            <a:avLst/>
          </a:prstGeom>
          <a:noFill/>
        </p:spPr>
        <p:txBody>
          <a:bodyPr wrap="square" rtlCol="0">
            <a:spAutoFit/>
          </a:bodyPr>
          <a:lstStyle/>
          <a:p>
            <a:r>
              <a:rPr lang="en-US" dirty="0">
                <a:solidFill>
                  <a:schemeClr val="bg1"/>
                </a:solidFill>
                <a:latin typeface="Garet" panose="020B0604020202020204" charset="0"/>
              </a:rPr>
              <a:t>After training, I rigorously evaluated each model's performance, confirming the effectiveness of my approach.</a:t>
            </a:r>
          </a:p>
          <a:p>
            <a:r>
              <a:rPr lang="en-US" b="1" dirty="0">
                <a:solidFill>
                  <a:schemeClr val="bg1"/>
                </a:solidFill>
                <a:latin typeface="Garet" panose="020B0604020202020204" charset="0"/>
              </a:rPr>
              <a:t>Key Findings:</a:t>
            </a:r>
          </a:p>
          <a:p>
            <a:endParaRPr lang="en-US" dirty="0">
              <a:solidFill>
                <a:schemeClr val="bg1"/>
              </a:solidFill>
              <a:latin typeface="Garet" panose="020B0604020202020204" charset="0"/>
            </a:endParaRPr>
          </a:p>
          <a:p>
            <a:r>
              <a:rPr lang="en-US" b="1" dirty="0">
                <a:solidFill>
                  <a:schemeClr val="bg1"/>
                </a:solidFill>
                <a:latin typeface="Garet" panose="020B0604020202020204" charset="0"/>
              </a:rPr>
              <a:t>Overall Accuracy Comparison:</a:t>
            </a:r>
          </a:p>
          <a:p>
            <a:pPr lvl="1"/>
            <a:endParaRPr lang="en-US" dirty="0">
              <a:solidFill>
                <a:schemeClr val="bg1"/>
              </a:solidFill>
              <a:latin typeface="Garet" panose="020B0604020202020204" charset="0"/>
            </a:endParaRPr>
          </a:p>
          <a:p>
            <a:pPr lvl="1"/>
            <a:r>
              <a:rPr lang="en-US" b="1" dirty="0">
                <a:solidFill>
                  <a:schemeClr val="bg1"/>
                </a:solidFill>
                <a:latin typeface="Garet" panose="020B0604020202020204" charset="0"/>
              </a:rPr>
              <a:t>Model Accuracy Comparison - Stellar Classification</a:t>
            </a:r>
            <a:endParaRPr lang="en-US" dirty="0">
              <a:solidFill>
                <a:schemeClr val="bg1"/>
              </a:solidFill>
              <a:latin typeface="Garet" panose="020B0604020202020204" charset="0"/>
            </a:endParaRPr>
          </a:p>
          <a:p>
            <a:pPr lvl="1"/>
            <a:r>
              <a:rPr lang="en-US" b="1" dirty="0">
                <a:solidFill>
                  <a:schemeClr val="bg1"/>
                </a:solidFill>
                <a:latin typeface="Garet" panose="020B0604020202020204" charset="0"/>
              </a:rPr>
              <a:t>Insight:</a:t>
            </a:r>
            <a:r>
              <a:rPr lang="en-US" dirty="0">
                <a:solidFill>
                  <a:schemeClr val="bg1"/>
                </a:solidFill>
                <a:latin typeface="Garet" panose="020B0604020202020204" charset="0"/>
              </a:rPr>
              <a:t> As shown in the bar chart, </a:t>
            </a:r>
            <a:r>
              <a:rPr lang="en-US" b="1" dirty="0">
                <a:solidFill>
                  <a:schemeClr val="bg1"/>
                </a:solidFill>
                <a:latin typeface="Garet" panose="020B0604020202020204" charset="0"/>
              </a:rPr>
              <a:t>Random Forest emerged as the top-performing model with a test accuracy of 97.8%</a:t>
            </a:r>
            <a:r>
              <a:rPr lang="en-US" dirty="0">
                <a:solidFill>
                  <a:schemeClr val="bg1"/>
                </a:solidFill>
                <a:latin typeface="Garet" panose="020B0604020202020204" charset="0"/>
              </a:rPr>
              <a:t>. XGBoost and Gradient Boosting also performed exceptionally well, all demonstrating strong generalization (low train-test accuracy gap). Linear models like Logistic Regression and SVM showed comparatively lower accuracy, indicating the non-linear complexity of the data.</a:t>
            </a:r>
          </a:p>
          <a:p>
            <a:endParaRPr lang="en-IN" dirty="0"/>
          </a:p>
        </p:txBody>
      </p:sp>
      <p:pic>
        <p:nvPicPr>
          <p:cNvPr id="20" name="Picture 19">
            <a:extLst>
              <a:ext uri="{FF2B5EF4-FFF2-40B4-BE49-F238E27FC236}">
                <a16:creationId xmlns:a16="http://schemas.microsoft.com/office/drawing/2014/main" id="{18F5A371-3042-05D6-56D7-9C87C2BC53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9579" y="4654976"/>
            <a:ext cx="10826517" cy="5340107"/>
          </a:xfrm>
          <a:prstGeom prst="rect">
            <a:avLst/>
          </a:prstGeom>
        </p:spPr>
      </p:pic>
    </p:spTree>
    <p:extLst>
      <p:ext uri="{BB962C8B-B14F-4D97-AF65-F5344CB8AC3E}">
        <p14:creationId xmlns:p14="http://schemas.microsoft.com/office/powerpoint/2010/main" val="2227555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0C39"/>
        </a:solidFill>
        <a:effectLst/>
      </p:bgPr>
    </p:bg>
    <p:spTree>
      <p:nvGrpSpPr>
        <p:cNvPr id="1" name="">
          <a:extLst>
            <a:ext uri="{FF2B5EF4-FFF2-40B4-BE49-F238E27FC236}">
              <a16:creationId xmlns:a16="http://schemas.microsoft.com/office/drawing/2014/main" id="{DE104BCE-5D12-EF9F-45AD-DF7EDD7E3D3B}"/>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C1EA9690-C7F1-E5F2-3BC7-A577A43F0E74}"/>
              </a:ext>
            </a:extLst>
          </p:cNvPr>
          <p:cNvGrpSpPr/>
          <p:nvPr/>
        </p:nvGrpSpPr>
        <p:grpSpPr>
          <a:xfrm>
            <a:off x="-1066800" y="-800100"/>
            <a:ext cx="24125958" cy="13528399"/>
            <a:chOff x="-1062176" y="-529230"/>
            <a:chExt cx="24125958" cy="13528399"/>
          </a:xfrm>
        </p:grpSpPr>
        <p:pic>
          <p:nvPicPr>
            <p:cNvPr id="18" name="Picture 17">
              <a:extLst>
                <a:ext uri="{FF2B5EF4-FFF2-40B4-BE49-F238E27FC236}">
                  <a16:creationId xmlns:a16="http://schemas.microsoft.com/office/drawing/2014/main" id="{42D0A9E8-6216-8E8D-2A37-4783BB065E2C}"/>
                </a:ext>
              </a:extLst>
            </p:cNvPr>
            <p:cNvPicPr>
              <a:picLocks noChangeAspect="1"/>
            </p:cNvPicPr>
            <p:nvPr/>
          </p:nvPicPr>
          <p:blipFill>
            <a:blip r:embed="rId2"/>
            <a:stretch>
              <a:fillRect/>
            </a:stretch>
          </p:blipFill>
          <p:spPr>
            <a:xfrm>
              <a:off x="15240" y="22860"/>
              <a:ext cx="23048542" cy="12976309"/>
            </a:xfrm>
            <a:prstGeom prst="rect">
              <a:avLst/>
            </a:prstGeom>
          </p:spPr>
        </p:pic>
        <p:grpSp>
          <p:nvGrpSpPr>
            <p:cNvPr id="2" name="Group 1">
              <a:extLst>
                <a:ext uri="{FF2B5EF4-FFF2-40B4-BE49-F238E27FC236}">
                  <a16:creationId xmlns:a16="http://schemas.microsoft.com/office/drawing/2014/main" id="{56C66822-FAE6-44FD-3E92-3FDF6E264BD0}"/>
                </a:ext>
              </a:extLst>
            </p:cNvPr>
            <p:cNvGrpSpPr/>
            <p:nvPr/>
          </p:nvGrpSpPr>
          <p:grpSpPr>
            <a:xfrm>
              <a:off x="-1062176" y="-529230"/>
              <a:ext cx="19884163" cy="12238278"/>
              <a:chOff x="-1062176" y="-529230"/>
              <a:chExt cx="19884163" cy="12238278"/>
            </a:xfrm>
          </p:grpSpPr>
          <p:pic>
            <p:nvPicPr>
              <p:cNvPr id="3" name="Picture 3">
                <a:extLst>
                  <a:ext uri="{FF2B5EF4-FFF2-40B4-BE49-F238E27FC236}">
                    <a16:creationId xmlns:a16="http://schemas.microsoft.com/office/drawing/2014/main" id="{248B4AAF-4A63-ED90-A178-EE122FA164C8}"/>
                  </a:ext>
                </a:extLst>
              </p:cNvPr>
              <p:cNvPicPr>
                <a:picLocks noChangeAspect="1"/>
              </p:cNvPicPr>
              <p:nvPr/>
            </p:nvPicPr>
            <p:blipFill>
              <a:blip r:embed="rId3"/>
              <a:srcRect/>
              <a:stretch>
                <a:fillRect/>
              </a:stretch>
            </p:blipFill>
            <p:spPr>
              <a:xfrm>
                <a:off x="-385251" y="-529230"/>
                <a:ext cx="9400859" cy="5264481"/>
              </a:xfrm>
              <a:prstGeom prst="rect">
                <a:avLst/>
              </a:prstGeom>
            </p:spPr>
          </p:pic>
          <p:pic>
            <p:nvPicPr>
              <p:cNvPr id="4" name="Picture 4">
                <a:extLst>
                  <a:ext uri="{FF2B5EF4-FFF2-40B4-BE49-F238E27FC236}">
                    <a16:creationId xmlns:a16="http://schemas.microsoft.com/office/drawing/2014/main" id="{FC180ADA-A9ED-8AB8-59A7-DFF207F3AA58}"/>
                  </a:ext>
                </a:extLst>
              </p:cNvPr>
              <p:cNvPicPr>
                <a:picLocks noChangeAspect="1"/>
              </p:cNvPicPr>
              <p:nvPr/>
            </p:nvPicPr>
            <p:blipFill>
              <a:blip r:embed="rId3"/>
              <a:srcRect/>
              <a:stretch>
                <a:fillRect/>
              </a:stretch>
            </p:blipFill>
            <p:spPr>
              <a:xfrm>
                <a:off x="9421128" y="-266699"/>
                <a:ext cx="9400859" cy="6408820"/>
              </a:xfrm>
              <a:prstGeom prst="rect">
                <a:avLst/>
              </a:prstGeom>
            </p:spPr>
          </p:pic>
          <p:pic>
            <p:nvPicPr>
              <p:cNvPr id="6" name="Picture 6">
                <a:extLst>
                  <a:ext uri="{FF2B5EF4-FFF2-40B4-BE49-F238E27FC236}">
                    <a16:creationId xmlns:a16="http://schemas.microsoft.com/office/drawing/2014/main" id="{8DD83D01-510C-DFF8-0792-89228C9FF9FF}"/>
                  </a:ext>
                </a:extLst>
              </p:cNvPr>
              <p:cNvPicPr>
                <a:picLocks noChangeAspect="1"/>
              </p:cNvPicPr>
              <p:nvPr/>
            </p:nvPicPr>
            <p:blipFill>
              <a:blip r:embed="rId3"/>
              <a:srcRect/>
              <a:stretch>
                <a:fillRect/>
              </a:stretch>
            </p:blipFill>
            <p:spPr>
              <a:xfrm rot="-10798857">
                <a:off x="8909711" y="6444567"/>
                <a:ext cx="9400859" cy="5264481"/>
              </a:xfrm>
              <a:prstGeom prst="rect">
                <a:avLst/>
              </a:prstGeom>
            </p:spPr>
          </p:pic>
          <p:pic>
            <p:nvPicPr>
              <p:cNvPr id="7" name="Picture 7">
                <a:extLst>
                  <a:ext uri="{FF2B5EF4-FFF2-40B4-BE49-F238E27FC236}">
                    <a16:creationId xmlns:a16="http://schemas.microsoft.com/office/drawing/2014/main" id="{E6584157-549E-F976-BD11-DFC9CF2C12AC}"/>
                  </a:ext>
                </a:extLst>
              </p:cNvPr>
              <p:cNvPicPr>
                <a:picLocks noChangeAspect="1"/>
              </p:cNvPicPr>
              <p:nvPr/>
            </p:nvPicPr>
            <p:blipFill>
              <a:blip r:embed="rId3"/>
              <a:srcRect/>
              <a:stretch>
                <a:fillRect/>
              </a:stretch>
            </p:blipFill>
            <p:spPr>
              <a:xfrm rot="-10798857">
                <a:off x="-1062176" y="5931162"/>
                <a:ext cx="9400859" cy="5264481"/>
              </a:xfrm>
              <a:prstGeom prst="rect">
                <a:avLst/>
              </a:prstGeom>
            </p:spPr>
          </p:pic>
          <p:sp>
            <p:nvSpPr>
              <p:cNvPr id="22" name="Rectangle 2">
                <a:extLst>
                  <a:ext uri="{FF2B5EF4-FFF2-40B4-BE49-F238E27FC236}">
                    <a16:creationId xmlns:a16="http://schemas.microsoft.com/office/drawing/2014/main" id="{56896DBC-6CA1-7A26-C4A7-A836FF41DF4E}"/>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grpSp>
      <p:sp>
        <p:nvSpPr>
          <p:cNvPr id="8" name="TextBox 7">
            <a:extLst>
              <a:ext uri="{FF2B5EF4-FFF2-40B4-BE49-F238E27FC236}">
                <a16:creationId xmlns:a16="http://schemas.microsoft.com/office/drawing/2014/main" id="{620303D2-C08E-ED72-254A-91493F466CB7}"/>
              </a:ext>
            </a:extLst>
          </p:cNvPr>
          <p:cNvSpPr txBox="1"/>
          <p:nvPr/>
        </p:nvSpPr>
        <p:spPr>
          <a:xfrm>
            <a:off x="645388" y="608444"/>
            <a:ext cx="16987976" cy="2585323"/>
          </a:xfrm>
          <a:prstGeom prst="rect">
            <a:avLst/>
          </a:prstGeom>
          <a:noFill/>
        </p:spPr>
        <p:txBody>
          <a:bodyPr wrap="square" rtlCol="0">
            <a:spAutoFit/>
          </a:bodyPr>
          <a:lstStyle/>
          <a:p>
            <a:r>
              <a:rPr lang="en-US" b="1" dirty="0">
                <a:solidFill>
                  <a:schemeClr val="bg1"/>
                </a:solidFill>
                <a:latin typeface="Garet" panose="020B0604020202020204" charset="0"/>
              </a:rPr>
              <a:t>Detailed Class Performance (Confusion Matrices):</a:t>
            </a:r>
          </a:p>
          <a:p>
            <a:endParaRPr lang="en-IN" dirty="0">
              <a:solidFill>
                <a:schemeClr val="bg1"/>
              </a:solidFill>
              <a:latin typeface="Garet" panose="020B0604020202020204" charset="0"/>
            </a:endParaRPr>
          </a:p>
          <a:p>
            <a:pPr marL="285750" indent="-285750">
              <a:buFont typeface="Arial" panose="020B0604020202020204" pitchFamily="34" charset="0"/>
              <a:buChar char="•"/>
            </a:pPr>
            <a:r>
              <a:rPr lang="en-US" b="1" dirty="0">
                <a:solidFill>
                  <a:schemeClr val="bg1"/>
                </a:solidFill>
                <a:latin typeface="Garet" panose="020B0604020202020204" charset="0"/>
              </a:rPr>
              <a:t>Confusion Matrix for each model</a:t>
            </a:r>
            <a:endParaRPr lang="en-IN" dirty="0">
              <a:solidFill>
                <a:schemeClr val="bg1"/>
              </a:solidFill>
              <a:latin typeface="Garet" panose="020B0604020202020204" charset="0"/>
            </a:endParaRPr>
          </a:p>
          <a:p>
            <a:pPr marL="285750" indent="-285750">
              <a:buFont typeface="Arial" panose="020B0604020202020204" pitchFamily="34" charset="0"/>
              <a:buChar char="•"/>
            </a:pPr>
            <a:r>
              <a:rPr lang="en-US" b="1" dirty="0">
                <a:solidFill>
                  <a:schemeClr val="bg1"/>
                </a:solidFill>
                <a:latin typeface="Garet" panose="020B0604020202020204" charset="0"/>
              </a:rPr>
              <a:t>Insight:</a:t>
            </a:r>
            <a:r>
              <a:rPr lang="en-US" dirty="0">
                <a:solidFill>
                  <a:schemeClr val="bg1"/>
                </a:solidFill>
                <a:latin typeface="Garet" panose="020B0604020202020204" charset="0"/>
              </a:rPr>
              <a:t> The confusion matrices provide a granular view of how each model classifies individual object types. Random Forest, XGBoost, and Gradient Boosting consistently achieved very high true positive rates across all three classes (Galaxy, QSO, Star).</a:t>
            </a:r>
            <a:endParaRPr lang="en-IN" dirty="0">
              <a:solidFill>
                <a:schemeClr val="bg1"/>
              </a:solidFill>
              <a:latin typeface="Garet" panose="020B0604020202020204" charset="0"/>
            </a:endParaRPr>
          </a:p>
          <a:p>
            <a:pPr marL="285750" indent="-285750">
              <a:buFont typeface="Arial" panose="020B0604020202020204" pitchFamily="34" charset="0"/>
              <a:buChar char="•"/>
            </a:pPr>
            <a:r>
              <a:rPr lang="en-US" dirty="0">
                <a:solidFill>
                  <a:schemeClr val="bg1"/>
                </a:solidFill>
                <a:latin typeface="Garet" panose="020B0604020202020204" charset="0"/>
              </a:rPr>
              <a:t>Specifically, Random Forest correctly identified a very high proportion of Galaxies and Stars.</a:t>
            </a:r>
            <a:endParaRPr lang="en-IN" dirty="0">
              <a:solidFill>
                <a:schemeClr val="bg1"/>
              </a:solidFill>
              <a:latin typeface="Garet" panose="020B0604020202020204" charset="0"/>
            </a:endParaRPr>
          </a:p>
          <a:p>
            <a:pPr marL="285750" indent="-285750">
              <a:buFont typeface="Arial" panose="020B0604020202020204" pitchFamily="34" charset="0"/>
              <a:buChar char="•"/>
            </a:pPr>
            <a:r>
              <a:rPr lang="en-US" dirty="0">
                <a:solidFill>
                  <a:schemeClr val="bg1"/>
                </a:solidFill>
                <a:latin typeface="Garet" panose="020B0604020202020204" charset="0"/>
              </a:rPr>
              <a:t>While all models performed well, the top ensemble models showed minimal misclassifications, especially in distinguishing QSOs, which can be a challenging class due to their star-like appearance. This confirms their ability to accurately separate even visually similar objects using the engineered features.</a:t>
            </a:r>
            <a:endParaRPr lang="en-IN" dirty="0">
              <a:solidFill>
                <a:schemeClr val="bg1"/>
              </a:solidFill>
              <a:latin typeface="Garet" panose="020B0604020202020204" charset="0"/>
            </a:endParaRPr>
          </a:p>
        </p:txBody>
      </p:sp>
      <p:pic>
        <p:nvPicPr>
          <p:cNvPr id="10" name="Picture 9">
            <a:extLst>
              <a:ext uri="{FF2B5EF4-FFF2-40B4-BE49-F238E27FC236}">
                <a16:creationId xmlns:a16="http://schemas.microsoft.com/office/drawing/2014/main" id="{2919C59F-4C0C-9629-19D5-0B4DAD5AD7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3111309"/>
            <a:ext cx="16314130" cy="6908992"/>
          </a:xfrm>
          <a:prstGeom prst="rect">
            <a:avLst/>
          </a:prstGeom>
        </p:spPr>
      </p:pic>
    </p:spTree>
    <p:extLst>
      <p:ext uri="{BB962C8B-B14F-4D97-AF65-F5344CB8AC3E}">
        <p14:creationId xmlns:p14="http://schemas.microsoft.com/office/powerpoint/2010/main" val="1646688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0C39"/>
        </a:solidFill>
        <a:effectLst/>
      </p:bgPr>
    </p:bg>
    <p:spTree>
      <p:nvGrpSpPr>
        <p:cNvPr id="1" name="">
          <a:extLst>
            <a:ext uri="{FF2B5EF4-FFF2-40B4-BE49-F238E27FC236}">
              <a16:creationId xmlns:a16="http://schemas.microsoft.com/office/drawing/2014/main" id="{ACE224B4-20C4-E368-F6A9-60C1C69DF46C}"/>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2AA0F2E8-9AE7-34A3-42D8-04E464C87576}"/>
              </a:ext>
            </a:extLst>
          </p:cNvPr>
          <p:cNvGrpSpPr/>
          <p:nvPr/>
        </p:nvGrpSpPr>
        <p:grpSpPr>
          <a:xfrm>
            <a:off x="-1066800" y="-800100"/>
            <a:ext cx="24125958" cy="13528399"/>
            <a:chOff x="-1062176" y="-529230"/>
            <a:chExt cx="24125958" cy="13528399"/>
          </a:xfrm>
        </p:grpSpPr>
        <p:pic>
          <p:nvPicPr>
            <p:cNvPr id="18" name="Picture 17">
              <a:extLst>
                <a:ext uri="{FF2B5EF4-FFF2-40B4-BE49-F238E27FC236}">
                  <a16:creationId xmlns:a16="http://schemas.microsoft.com/office/drawing/2014/main" id="{E44602D2-07AE-C07E-2AAD-4171E31DA3BA}"/>
                </a:ext>
              </a:extLst>
            </p:cNvPr>
            <p:cNvPicPr>
              <a:picLocks noChangeAspect="1"/>
            </p:cNvPicPr>
            <p:nvPr/>
          </p:nvPicPr>
          <p:blipFill>
            <a:blip r:embed="rId2"/>
            <a:stretch>
              <a:fillRect/>
            </a:stretch>
          </p:blipFill>
          <p:spPr>
            <a:xfrm>
              <a:off x="15240" y="22860"/>
              <a:ext cx="23048542" cy="12976309"/>
            </a:xfrm>
            <a:prstGeom prst="rect">
              <a:avLst/>
            </a:prstGeom>
          </p:spPr>
        </p:pic>
        <p:grpSp>
          <p:nvGrpSpPr>
            <p:cNvPr id="2" name="Group 1">
              <a:extLst>
                <a:ext uri="{FF2B5EF4-FFF2-40B4-BE49-F238E27FC236}">
                  <a16:creationId xmlns:a16="http://schemas.microsoft.com/office/drawing/2014/main" id="{B08FDBEF-AB70-F73B-3F16-B9EEBDBE500C}"/>
                </a:ext>
              </a:extLst>
            </p:cNvPr>
            <p:cNvGrpSpPr/>
            <p:nvPr/>
          </p:nvGrpSpPr>
          <p:grpSpPr>
            <a:xfrm>
              <a:off x="-1062176" y="-529230"/>
              <a:ext cx="19884163" cy="12238278"/>
              <a:chOff x="-1062176" y="-529230"/>
              <a:chExt cx="19884163" cy="12238278"/>
            </a:xfrm>
          </p:grpSpPr>
          <p:pic>
            <p:nvPicPr>
              <p:cNvPr id="3" name="Picture 3">
                <a:extLst>
                  <a:ext uri="{FF2B5EF4-FFF2-40B4-BE49-F238E27FC236}">
                    <a16:creationId xmlns:a16="http://schemas.microsoft.com/office/drawing/2014/main" id="{03DF256C-700D-FA21-C6E4-605752135EBA}"/>
                  </a:ext>
                </a:extLst>
              </p:cNvPr>
              <p:cNvPicPr>
                <a:picLocks noChangeAspect="1"/>
              </p:cNvPicPr>
              <p:nvPr/>
            </p:nvPicPr>
            <p:blipFill>
              <a:blip r:embed="rId3"/>
              <a:srcRect/>
              <a:stretch>
                <a:fillRect/>
              </a:stretch>
            </p:blipFill>
            <p:spPr>
              <a:xfrm>
                <a:off x="-385251" y="-529230"/>
                <a:ext cx="9400859" cy="5264481"/>
              </a:xfrm>
              <a:prstGeom prst="rect">
                <a:avLst/>
              </a:prstGeom>
            </p:spPr>
          </p:pic>
          <p:pic>
            <p:nvPicPr>
              <p:cNvPr id="4" name="Picture 4">
                <a:extLst>
                  <a:ext uri="{FF2B5EF4-FFF2-40B4-BE49-F238E27FC236}">
                    <a16:creationId xmlns:a16="http://schemas.microsoft.com/office/drawing/2014/main" id="{9245C050-1574-45F9-6848-56768DF8F583}"/>
                  </a:ext>
                </a:extLst>
              </p:cNvPr>
              <p:cNvPicPr>
                <a:picLocks noChangeAspect="1"/>
              </p:cNvPicPr>
              <p:nvPr/>
            </p:nvPicPr>
            <p:blipFill>
              <a:blip r:embed="rId3"/>
              <a:srcRect/>
              <a:stretch>
                <a:fillRect/>
              </a:stretch>
            </p:blipFill>
            <p:spPr>
              <a:xfrm>
                <a:off x="9421128" y="-266699"/>
                <a:ext cx="9400859" cy="6408820"/>
              </a:xfrm>
              <a:prstGeom prst="rect">
                <a:avLst/>
              </a:prstGeom>
            </p:spPr>
          </p:pic>
          <p:pic>
            <p:nvPicPr>
              <p:cNvPr id="6" name="Picture 6">
                <a:extLst>
                  <a:ext uri="{FF2B5EF4-FFF2-40B4-BE49-F238E27FC236}">
                    <a16:creationId xmlns:a16="http://schemas.microsoft.com/office/drawing/2014/main" id="{E20ADB4E-C61A-731F-FA10-4D1BFC210FAD}"/>
                  </a:ext>
                </a:extLst>
              </p:cNvPr>
              <p:cNvPicPr>
                <a:picLocks noChangeAspect="1"/>
              </p:cNvPicPr>
              <p:nvPr/>
            </p:nvPicPr>
            <p:blipFill>
              <a:blip r:embed="rId3"/>
              <a:srcRect/>
              <a:stretch>
                <a:fillRect/>
              </a:stretch>
            </p:blipFill>
            <p:spPr>
              <a:xfrm rot="-10798857">
                <a:off x="8909711" y="6444567"/>
                <a:ext cx="9400859" cy="5264481"/>
              </a:xfrm>
              <a:prstGeom prst="rect">
                <a:avLst/>
              </a:prstGeom>
            </p:spPr>
          </p:pic>
          <p:pic>
            <p:nvPicPr>
              <p:cNvPr id="7" name="Picture 7">
                <a:extLst>
                  <a:ext uri="{FF2B5EF4-FFF2-40B4-BE49-F238E27FC236}">
                    <a16:creationId xmlns:a16="http://schemas.microsoft.com/office/drawing/2014/main" id="{78CFD843-A53B-D70E-75CE-CF9E81DC3942}"/>
                  </a:ext>
                </a:extLst>
              </p:cNvPr>
              <p:cNvPicPr>
                <a:picLocks noChangeAspect="1"/>
              </p:cNvPicPr>
              <p:nvPr/>
            </p:nvPicPr>
            <p:blipFill>
              <a:blip r:embed="rId3"/>
              <a:srcRect/>
              <a:stretch>
                <a:fillRect/>
              </a:stretch>
            </p:blipFill>
            <p:spPr>
              <a:xfrm rot="-10798857">
                <a:off x="-1062176" y="5931162"/>
                <a:ext cx="9400859" cy="5264481"/>
              </a:xfrm>
              <a:prstGeom prst="rect">
                <a:avLst/>
              </a:prstGeom>
            </p:spPr>
          </p:pic>
          <p:sp>
            <p:nvSpPr>
              <p:cNvPr id="22" name="Rectangle 2">
                <a:extLst>
                  <a:ext uri="{FF2B5EF4-FFF2-40B4-BE49-F238E27FC236}">
                    <a16:creationId xmlns:a16="http://schemas.microsoft.com/office/drawing/2014/main" id="{2D6DD2E2-FD47-6249-DF78-65BC24BC40FC}"/>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grpSp>
      <p:sp>
        <p:nvSpPr>
          <p:cNvPr id="8" name="TextBox 7">
            <a:extLst>
              <a:ext uri="{FF2B5EF4-FFF2-40B4-BE49-F238E27FC236}">
                <a16:creationId xmlns:a16="http://schemas.microsoft.com/office/drawing/2014/main" id="{D5DB3133-5CDC-4FFC-8B3B-1EDB9735DC8F}"/>
              </a:ext>
            </a:extLst>
          </p:cNvPr>
          <p:cNvSpPr txBox="1"/>
          <p:nvPr/>
        </p:nvSpPr>
        <p:spPr>
          <a:xfrm>
            <a:off x="645388" y="491797"/>
            <a:ext cx="16987976" cy="3600986"/>
          </a:xfrm>
          <a:prstGeom prst="rect">
            <a:avLst/>
          </a:prstGeom>
          <a:noFill/>
        </p:spPr>
        <p:txBody>
          <a:bodyPr wrap="square" rtlCol="0">
            <a:spAutoFit/>
          </a:bodyPr>
          <a:lstStyle/>
          <a:p>
            <a:r>
              <a:rPr lang="en-US" sz="2400" b="1" dirty="0">
                <a:solidFill>
                  <a:schemeClr val="bg1"/>
                </a:solidFill>
                <a:latin typeface="Garet" panose="020B0604020202020204" charset="0"/>
              </a:rPr>
              <a:t>Robustness Across Classes (ROC &amp; Precision-Recall):</a:t>
            </a:r>
          </a:p>
          <a:p>
            <a:endParaRPr lang="en-IN" dirty="0">
              <a:solidFill>
                <a:schemeClr val="bg1"/>
              </a:solidFill>
              <a:latin typeface="Garet" panose="020B0604020202020204" charset="0"/>
            </a:endParaRPr>
          </a:p>
          <a:p>
            <a:r>
              <a:rPr lang="en-US" b="1" dirty="0">
                <a:solidFill>
                  <a:schemeClr val="bg1"/>
                </a:solidFill>
                <a:latin typeface="Garet" panose="020B0604020202020204" charset="0"/>
              </a:rPr>
              <a:t>ROC Curves - Random Forest</a:t>
            </a:r>
            <a:r>
              <a:rPr lang="en-US" dirty="0">
                <a:solidFill>
                  <a:schemeClr val="bg1"/>
                </a:solidFill>
                <a:latin typeface="Garet" panose="020B0604020202020204" charset="0"/>
              </a:rPr>
              <a:t> and </a:t>
            </a:r>
            <a:r>
              <a:rPr lang="en-US" b="1" dirty="0">
                <a:solidFill>
                  <a:schemeClr val="bg1"/>
                </a:solidFill>
                <a:latin typeface="Garet" panose="020B0604020202020204" charset="0"/>
              </a:rPr>
              <a:t>Image 4: Precision-Recall Curves - Random Forest</a:t>
            </a:r>
          </a:p>
          <a:p>
            <a:endParaRPr lang="en-IN" dirty="0">
              <a:solidFill>
                <a:schemeClr val="bg1"/>
              </a:solidFill>
              <a:latin typeface="Garet" panose="020B0604020202020204" charset="0"/>
            </a:endParaRPr>
          </a:p>
          <a:p>
            <a:r>
              <a:rPr lang="en-US" b="1" dirty="0">
                <a:solidFill>
                  <a:schemeClr val="bg1"/>
                </a:solidFill>
                <a:latin typeface="Garet" panose="020B0604020202020204" charset="0"/>
              </a:rPr>
              <a:t>Insight:</a:t>
            </a:r>
            <a:r>
              <a:rPr lang="en-US" dirty="0">
                <a:solidFill>
                  <a:schemeClr val="bg1"/>
                </a:solidFill>
                <a:latin typeface="Garet" panose="020B0604020202020204" charset="0"/>
              </a:rPr>
              <a:t> Focusing on the best-performing model, Random Forest, the ROC curves with high </a:t>
            </a:r>
            <a:r>
              <a:rPr lang="en-US" b="1" dirty="0">
                <a:solidFill>
                  <a:schemeClr val="bg1"/>
                </a:solidFill>
                <a:latin typeface="Garet" panose="020B0604020202020204" charset="0"/>
              </a:rPr>
              <a:t>AUC (Area Under the Curve)</a:t>
            </a:r>
            <a:r>
              <a:rPr lang="en-US" dirty="0">
                <a:solidFill>
                  <a:schemeClr val="bg1"/>
                </a:solidFill>
                <a:latin typeface="Garet" panose="020B0604020202020204" charset="0"/>
              </a:rPr>
              <a:t> values (close to 1.0 for all classes) and the Precision-Recall curves with high </a:t>
            </a:r>
            <a:r>
              <a:rPr lang="en-US" b="1" dirty="0">
                <a:solidFill>
                  <a:schemeClr val="bg1"/>
                </a:solidFill>
                <a:latin typeface="Garet" panose="020B0604020202020204" charset="0"/>
              </a:rPr>
              <a:t>Average Precision (AP)</a:t>
            </a:r>
            <a:r>
              <a:rPr lang="en-US" dirty="0">
                <a:solidFill>
                  <a:schemeClr val="bg1"/>
                </a:solidFill>
                <a:latin typeface="Garet" panose="020B0604020202020204" charset="0"/>
              </a:rPr>
              <a:t> confirm its excellent discriminative power. This indicates that the model is not only accurate but also robust in correctly identifying positive instances for each class while minimizing false positives, even for the minority classes.</a:t>
            </a:r>
            <a:endParaRPr lang="en-IN" dirty="0">
              <a:solidFill>
                <a:schemeClr val="bg1"/>
              </a:solidFill>
              <a:latin typeface="Garet" panose="020B0604020202020204" charset="0"/>
            </a:endParaRPr>
          </a:p>
          <a:p>
            <a:endParaRPr lang="en-US" b="1" dirty="0">
              <a:solidFill>
                <a:schemeClr val="bg1"/>
              </a:solidFill>
              <a:latin typeface="Garet" panose="020B0604020202020204" charset="0"/>
            </a:endParaRPr>
          </a:p>
          <a:p>
            <a:r>
              <a:rPr lang="en-US" sz="2000" b="1" dirty="0">
                <a:solidFill>
                  <a:schemeClr val="bg1"/>
                </a:solidFill>
                <a:latin typeface="Garet" panose="020B0604020202020204" charset="0"/>
              </a:rPr>
              <a:t>Conclusion:</a:t>
            </a:r>
            <a:r>
              <a:rPr lang="en-US" sz="2000" dirty="0">
                <a:solidFill>
                  <a:schemeClr val="bg1"/>
                </a:solidFill>
                <a:latin typeface="Garet" panose="020B0604020202020204" charset="0"/>
              </a:rPr>
              <a:t> The </a:t>
            </a:r>
            <a:r>
              <a:rPr lang="en-US" sz="2000" b="1" dirty="0">
                <a:latin typeface="Garet" panose="020B0604020202020204" charset="0"/>
              </a:rPr>
              <a:t>Random Forest </a:t>
            </a:r>
            <a:r>
              <a:rPr lang="en-US" sz="2000" b="1" dirty="0">
                <a:solidFill>
                  <a:schemeClr val="bg1"/>
                </a:solidFill>
                <a:latin typeface="Garet" panose="020B0604020202020204" charset="0"/>
              </a:rPr>
              <a:t>model</a:t>
            </a:r>
            <a:r>
              <a:rPr lang="en-US" sz="2000" dirty="0">
                <a:solidFill>
                  <a:schemeClr val="bg1"/>
                </a:solidFill>
                <a:latin typeface="Garet" panose="020B0604020202020204" charset="0"/>
              </a:rPr>
              <a:t> stands out as the most effective classifier for stellar objects in this project, demonstrating high overall accuracy and strong performance across all object classes, validating the feature engineering and class imbalance strategies implemented.</a:t>
            </a:r>
            <a:endParaRPr lang="en-IN" sz="2000" dirty="0">
              <a:solidFill>
                <a:schemeClr val="bg1"/>
              </a:solidFill>
              <a:effectLst/>
              <a:latin typeface="Garet" panose="020B0604020202020204" charset="0"/>
            </a:endParaRPr>
          </a:p>
        </p:txBody>
      </p:sp>
      <p:pic>
        <p:nvPicPr>
          <p:cNvPr id="15" name="Picture 14">
            <a:extLst>
              <a:ext uri="{FF2B5EF4-FFF2-40B4-BE49-F238E27FC236}">
                <a16:creationId xmlns:a16="http://schemas.microsoft.com/office/drawing/2014/main" id="{87F43ED7-FFC5-706C-D4A9-EFF712572477}"/>
              </a:ext>
            </a:extLst>
          </p:cNvPr>
          <p:cNvPicPr>
            <a:picLocks noChangeAspect="1"/>
          </p:cNvPicPr>
          <p:nvPr/>
        </p:nvPicPr>
        <p:blipFill>
          <a:blip r:embed="rId4"/>
          <a:stretch>
            <a:fillRect/>
          </a:stretch>
        </p:blipFill>
        <p:spPr>
          <a:xfrm>
            <a:off x="680439" y="4117097"/>
            <a:ext cx="6900967" cy="5669179"/>
          </a:xfrm>
          <a:prstGeom prst="rect">
            <a:avLst/>
          </a:prstGeom>
        </p:spPr>
      </p:pic>
      <p:pic>
        <p:nvPicPr>
          <p:cNvPr id="17" name="Picture 16">
            <a:extLst>
              <a:ext uri="{FF2B5EF4-FFF2-40B4-BE49-F238E27FC236}">
                <a16:creationId xmlns:a16="http://schemas.microsoft.com/office/drawing/2014/main" id="{9EAE53A9-1AD3-1519-6FFB-DE5AC6ECFC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35425" y="4393666"/>
            <a:ext cx="4763413" cy="3156382"/>
          </a:xfrm>
          <a:prstGeom prst="rect">
            <a:avLst/>
          </a:prstGeom>
        </p:spPr>
      </p:pic>
      <p:pic>
        <p:nvPicPr>
          <p:cNvPr id="20" name="Picture 19">
            <a:extLst>
              <a:ext uri="{FF2B5EF4-FFF2-40B4-BE49-F238E27FC236}">
                <a16:creationId xmlns:a16="http://schemas.microsoft.com/office/drawing/2014/main" id="{E47F7404-39C6-9B65-B4EF-8AA950DEB2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99933" y="6481290"/>
            <a:ext cx="4502496" cy="3313106"/>
          </a:xfrm>
          <a:prstGeom prst="rect">
            <a:avLst/>
          </a:prstGeom>
        </p:spPr>
      </p:pic>
    </p:spTree>
    <p:extLst>
      <p:ext uri="{BB962C8B-B14F-4D97-AF65-F5344CB8AC3E}">
        <p14:creationId xmlns:p14="http://schemas.microsoft.com/office/powerpoint/2010/main" val="2915953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72000">
              <a:schemeClr val="accent4">
                <a:lumMod val="60000"/>
                <a:lumOff val="40000"/>
              </a:schemeClr>
            </a:gs>
            <a:gs pos="32000">
              <a:srgbClr val="092E4F"/>
            </a:gs>
            <a:gs pos="100000">
              <a:srgbClr val="140C39"/>
            </a:gs>
          </a:gsLst>
          <a:path path="circle">
            <a:fillToRect l="100000" t="100000"/>
          </a:path>
        </a:gradFill>
        <a:effectLst/>
      </p:bgPr>
    </p:bg>
    <p:spTree>
      <p:nvGrpSpPr>
        <p:cNvPr id="1" name="">
          <a:extLst>
            <a:ext uri="{FF2B5EF4-FFF2-40B4-BE49-F238E27FC236}">
              <a16:creationId xmlns:a16="http://schemas.microsoft.com/office/drawing/2014/main" id="{B4844289-8D8A-7830-B16B-37DAC26AA292}"/>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F75E01DB-E321-3E88-509B-1C6E8AB06459}"/>
              </a:ext>
            </a:extLst>
          </p:cNvPr>
          <p:cNvGrpSpPr/>
          <p:nvPr/>
        </p:nvGrpSpPr>
        <p:grpSpPr>
          <a:xfrm>
            <a:off x="-762000" y="-801276"/>
            <a:ext cx="24125958" cy="13528399"/>
            <a:chOff x="-1062176" y="-529230"/>
            <a:chExt cx="24125958" cy="13528399"/>
          </a:xfrm>
        </p:grpSpPr>
        <p:pic>
          <p:nvPicPr>
            <p:cNvPr id="18" name="Picture 17">
              <a:extLst>
                <a:ext uri="{FF2B5EF4-FFF2-40B4-BE49-F238E27FC236}">
                  <a16:creationId xmlns:a16="http://schemas.microsoft.com/office/drawing/2014/main" id="{F7330ECC-ADDB-FACD-66C8-81B904CD7F3D}"/>
                </a:ext>
              </a:extLst>
            </p:cNvPr>
            <p:cNvPicPr>
              <a:picLocks noChangeAspect="1"/>
            </p:cNvPicPr>
            <p:nvPr/>
          </p:nvPicPr>
          <p:blipFill>
            <a:blip r:embed="rId2"/>
            <a:stretch>
              <a:fillRect/>
            </a:stretch>
          </p:blipFill>
          <p:spPr>
            <a:xfrm>
              <a:off x="15240" y="22860"/>
              <a:ext cx="23048542" cy="12976309"/>
            </a:xfrm>
            <a:prstGeom prst="rect">
              <a:avLst/>
            </a:prstGeom>
          </p:spPr>
        </p:pic>
        <p:grpSp>
          <p:nvGrpSpPr>
            <p:cNvPr id="2" name="Group 1">
              <a:extLst>
                <a:ext uri="{FF2B5EF4-FFF2-40B4-BE49-F238E27FC236}">
                  <a16:creationId xmlns:a16="http://schemas.microsoft.com/office/drawing/2014/main" id="{AD4E5F85-6899-C7BC-D54B-D5568A15C69D}"/>
                </a:ext>
              </a:extLst>
            </p:cNvPr>
            <p:cNvGrpSpPr/>
            <p:nvPr/>
          </p:nvGrpSpPr>
          <p:grpSpPr>
            <a:xfrm>
              <a:off x="-1062176" y="-529230"/>
              <a:ext cx="19884163" cy="12238278"/>
              <a:chOff x="-1062176" y="-529230"/>
              <a:chExt cx="19884163" cy="12238278"/>
            </a:xfrm>
          </p:grpSpPr>
          <p:pic>
            <p:nvPicPr>
              <p:cNvPr id="3" name="Picture 3">
                <a:extLst>
                  <a:ext uri="{FF2B5EF4-FFF2-40B4-BE49-F238E27FC236}">
                    <a16:creationId xmlns:a16="http://schemas.microsoft.com/office/drawing/2014/main" id="{C76AF066-A2B5-BCC6-EBA4-1047E581ECB2}"/>
                  </a:ext>
                </a:extLst>
              </p:cNvPr>
              <p:cNvPicPr>
                <a:picLocks noChangeAspect="1"/>
              </p:cNvPicPr>
              <p:nvPr/>
            </p:nvPicPr>
            <p:blipFill>
              <a:blip r:embed="rId3"/>
              <a:srcRect/>
              <a:stretch>
                <a:fillRect/>
              </a:stretch>
            </p:blipFill>
            <p:spPr>
              <a:xfrm>
                <a:off x="-385251" y="-529230"/>
                <a:ext cx="9400859" cy="5264481"/>
              </a:xfrm>
              <a:prstGeom prst="rect">
                <a:avLst/>
              </a:prstGeom>
            </p:spPr>
          </p:pic>
          <p:pic>
            <p:nvPicPr>
              <p:cNvPr id="4" name="Picture 4">
                <a:extLst>
                  <a:ext uri="{FF2B5EF4-FFF2-40B4-BE49-F238E27FC236}">
                    <a16:creationId xmlns:a16="http://schemas.microsoft.com/office/drawing/2014/main" id="{81963ADE-8744-FBE0-DA0B-12C2B45CADB5}"/>
                  </a:ext>
                </a:extLst>
              </p:cNvPr>
              <p:cNvPicPr>
                <a:picLocks noChangeAspect="1"/>
              </p:cNvPicPr>
              <p:nvPr/>
            </p:nvPicPr>
            <p:blipFill>
              <a:blip r:embed="rId3"/>
              <a:srcRect/>
              <a:stretch>
                <a:fillRect/>
              </a:stretch>
            </p:blipFill>
            <p:spPr>
              <a:xfrm>
                <a:off x="9421128" y="-266699"/>
                <a:ext cx="9400859" cy="6408820"/>
              </a:xfrm>
              <a:prstGeom prst="rect">
                <a:avLst/>
              </a:prstGeom>
            </p:spPr>
          </p:pic>
          <p:pic>
            <p:nvPicPr>
              <p:cNvPr id="6" name="Picture 6">
                <a:extLst>
                  <a:ext uri="{FF2B5EF4-FFF2-40B4-BE49-F238E27FC236}">
                    <a16:creationId xmlns:a16="http://schemas.microsoft.com/office/drawing/2014/main" id="{6D467C87-7ED6-AD4E-E9E0-07DD1C6207C5}"/>
                  </a:ext>
                </a:extLst>
              </p:cNvPr>
              <p:cNvPicPr>
                <a:picLocks noChangeAspect="1"/>
              </p:cNvPicPr>
              <p:nvPr/>
            </p:nvPicPr>
            <p:blipFill>
              <a:blip r:embed="rId3"/>
              <a:srcRect/>
              <a:stretch>
                <a:fillRect/>
              </a:stretch>
            </p:blipFill>
            <p:spPr>
              <a:xfrm rot="-10798857">
                <a:off x="8909711" y="6444567"/>
                <a:ext cx="9400859" cy="5264481"/>
              </a:xfrm>
              <a:prstGeom prst="rect">
                <a:avLst/>
              </a:prstGeom>
            </p:spPr>
          </p:pic>
          <p:pic>
            <p:nvPicPr>
              <p:cNvPr id="7" name="Picture 7">
                <a:extLst>
                  <a:ext uri="{FF2B5EF4-FFF2-40B4-BE49-F238E27FC236}">
                    <a16:creationId xmlns:a16="http://schemas.microsoft.com/office/drawing/2014/main" id="{16847857-325E-3541-3FA1-675D25C51EA7}"/>
                  </a:ext>
                </a:extLst>
              </p:cNvPr>
              <p:cNvPicPr>
                <a:picLocks noChangeAspect="1"/>
              </p:cNvPicPr>
              <p:nvPr/>
            </p:nvPicPr>
            <p:blipFill>
              <a:blip r:embed="rId3"/>
              <a:srcRect/>
              <a:stretch>
                <a:fillRect/>
              </a:stretch>
            </p:blipFill>
            <p:spPr>
              <a:xfrm rot="-10798857">
                <a:off x="-1062176" y="5931162"/>
                <a:ext cx="9400859" cy="5264481"/>
              </a:xfrm>
              <a:prstGeom prst="rect">
                <a:avLst/>
              </a:prstGeom>
            </p:spPr>
          </p:pic>
          <p:sp>
            <p:nvSpPr>
              <p:cNvPr id="22" name="Rectangle 2">
                <a:extLst>
                  <a:ext uri="{FF2B5EF4-FFF2-40B4-BE49-F238E27FC236}">
                    <a16:creationId xmlns:a16="http://schemas.microsoft.com/office/drawing/2014/main" id="{F248D9BF-0C4E-3B20-E5A5-14936011D435}"/>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grpSp>
      <p:sp>
        <p:nvSpPr>
          <p:cNvPr id="12" name="TextBox 5">
            <a:extLst>
              <a:ext uri="{FF2B5EF4-FFF2-40B4-BE49-F238E27FC236}">
                <a16:creationId xmlns:a16="http://schemas.microsoft.com/office/drawing/2014/main" id="{1D9CB59C-5287-641C-FF2A-68766F72BC3B}"/>
              </a:ext>
            </a:extLst>
          </p:cNvPr>
          <p:cNvSpPr txBox="1"/>
          <p:nvPr/>
        </p:nvSpPr>
        <p:spPr>
          <a:xfrm>
            <a:off x="316635" y="258361"/>
            <a:ext cx="8381938" cy="2686633"/>
          </a:xfrm>
          <a:prstGeom prst="rect">
            <a:avLst/>
          </a:prstGeom>
        </p:spPr>
        <p:txBody>
          <a:bodyPr wrap="square" lIns="0" tIns="0" rIns="0" bIns="0" rtlCol="0" anchor="t">
            <a:spAutoFit/>
          </a:bodyPr>
          <a:lstStyle/>
          <a:p>
            <a:pPr algn="ctr">
              <a:lnSpc>
                <a:spcPts val="10588"/>
              </a:lnSpc>
            </a:pPr>
            <a:r>
              <a:rPr lang="en-US" sz="8000" b="1" dirty="0">
                <a:solidFill>
                  <a:srgbClr val="FFFFFF"/>
                </a:solidFill>
                <a:latin typeface="Garet Bold"/>
                <a:ea typeface="Garet Bold"/>
                <a:cs typeface="Garet Bold"/>
                <a:sym typeface="Garet Bold"/>
              </a:rPr>
              <a:t>Interpretability - SHAP</a:t>
            </a:r>
          </a:p>
        </p:txBody>
      </p:sp>
      <p:sp>
        <p:nvSpPr>
          <p:cNvPr id="13" name="TextBox 12">
            <a:extLst>
              <a:ext uri="{FF2B5EF4-FFF2-40B4-BE49-F238E27FC236}">
                <a16:creationId xmlns:a16="http://schemas.microsoft.com/office/drawing/2014/main" id="{F0AFBB79-5297-7387-6DB7-27FFE9DEA894}"/>
              </a:ext>
            </a:extLst>
          </p:cNvPr>
          <p:cNvSpPr txBox="1"/>
          <p:nvPr/>
        </p:nvSpPr>
        <p:spPr>
          <a:xfrm>
            <a:off x="519947" y="3420687"/>
            <a:ext cx="7111333" cy="5632311"/>
          </a:xfrm>
          <a:prstGeom prst="rect">
            <a:avLst/>
          </a:prstGeom>
          <a:noFill/>
        </p:spPr>
        <p:txBody>
          <a:bodyPr wrap="square" rtlCol="0">
            <a:spAutoFit/>
          </a:bodyPr>
          <a:lstStyle/>
          <a:p>
            <a:r>
              <a:rPr lang="en-US" dirty="0">
                <a:solidFill>
                  <a:schemeClr val="accent5">
                    <a:lumMod val="20000"/>
                    <a:lumOff val="80000"/>
                  </a:schemeClr>
                </a:solidFill>
                <a:latin typeface="Garet" panose="020B0604020202020204" charset="0"/>
              </a:rPr>
              <a:t>To ensure my model isn't a "black box," I utilized SHAP (</a:t>
            </a:r>
            <a:r>
              <a:rPr lang="en-US" dirty="0" err="1">
                <a:solidFill>
                  <a:schemeClr val="accent5">
                    <a:lumMod val="20000"/>
                    <a:lumOff val="80000"/>
                  </a:schemeClr>
                </a:solidFill>
                <a:latin typeface="Garet" panose="020B0604020202020204" charset="0"/>
              </a:rPr>
              <a:t>SHapley</a:t>
            </a:r>
            <a:r>
              <a:rPr lang="en-US" dirty="0">
                <a:solidFill>
                  <a:schemeClr val="accent5">
                    <a:lumMod val="20000"/>
                    <a:lumOff val="80000"/>
                  </a:schemeClr>
                </a:solidFill>
                <a:latin typeface="Garet" panose="020B0604020202020204" charset="0"/>
              </a:rPr>
              <a:t> Additive </a:t>
            </a:r>
            <a:r>
              <a:rPr lang="en-US" dirty="0" err="1">
                <a:solidFill>
                  <a:schemeClr val="accent5">
                    <a:lumMod val="20000"/>
                    <a:lumOff val="80000"/>
                  </a:schemeClr>
                </a:solidFill>
                <a:latin typeface="Garet" panose="020B0604020202020204" charset="0"/>
              </a:rPr>
              <a:t>exPlanations</a:t>
            </a:r>
            <a:r>
              <a:rPr lang="en-US" dirty="0">
                <a:solidFill>
                  <a:schemeClr val="accent5">
                    <a:lumMod val="20000"/>
                    <a:lumOff val="80000"/>
                  </a:schemeClr>
                </a:solidFill>
                <a:latin typeface="Garet" panose="020B0604020202020204" charset="0"/>
              </a:rPr>
              <a:t>) values to interpret feature importance and understand individual predictions.</a:t>
            </a:r>
          </a:p>
          <a:p>
            <a:endParaRPr lang="en-US" dirty="0">
              <a:solidFill>
                <a:schemeClr val="accent5">
                  <a:lumMod val="20000"/>
                  <a:lumOff val="80000"/>
                </a:schemeClr>
              </a:solidFill>
              <a:latin typeface="Garet" panose="020B0604020202020204" charset="0"/>
            </a:endParaRPr>
          </a:p>
          <a:p>
            <a:r>
              <a:rPr lang="en-US" b="1" dirty="0">
                <a:solidFill>
                  <a:schemeClr val="accent5">
                    <a:lumMod val="20000"/>
                    <a:lumOff val="80000"/>
                  </a:schemeClr>
                </a:solidFill>
                <a:latin typeface="Garet" panose="020B0604020202020204" charset="0"/>
              </a:rPr>
              <a:t>Key Insights:</a:t>
            </a:r>
            <a:endParaRPr lang="en-US" dirty="0">
              <a:solidFill>
                <a:schemeClr val="accent5">
                  <a:lumMod val="20000"/>
                  <a:lumOff val="80000"/>
                </a:schemeClr>
              </a:solidFill>
              <a:latin typeface="Garet" panose="020B0604020202020204" charset="0"/>
            </a:endParaRPr>
          </a:p>
          <a:p>
            <a:endParaRPr lang="en-US" b="1" dirty="0">
              <a:solidFill>
                <a:schemeClr val="accent5">
                  <a:lumMod val="20000"/>
                  <a:lumOff val="80000"/>
                </a:schemeClr>
              </a:solidFill>
              <a:latin typeface="Garet" panose="020B0604020202020204" charset="0"/>
            </a:endParaRPr>
          </a:p>
          <a:p>
            <a:r>
              <a:rPr lang="en-US" b="1" dirty="0">
                <a:solidFill>
                  <a:schemeClr val="accent5">
                    <a:lumMod val="20000"/>
                    <a:lumOff val="80000"/>
                  </a:schemeClr>
                </a:solidFill>
                <a:latin typeface="Garet" panose="020B0604020202020204" charset="0"/>
              </a:rPr>
              <a:t>Global Feature Importance (SHAP Summary Plot):</a:t>
            </a:r>
            <a:endParaRPr lang="en-US" dirty="0">
              <a:solidFill>
                <a:schemeClr val="accent5">
                  <a:lumMod val="20000"/>
                  <a:lumOff val="80000"/>
                </a:schemeClr>
              </a:solidFill>
              <a:latin typeface="Garet" panose="020B0604020202020204" charset="0"/>
            </a:endParaRPr>
          </a:p>
          <a:p>
            <a:pPr lvl="1"/>
            <a:r>
              <a:rPr lang="en-US" b="1" dirty="0">
                <a:solidFill>
                  <a:schemeClr val="accent5">
                    <a:lumMod val="20000"/>
                    <a:lumOff val="80000"/>
                  </a:schemeClr>
                </a:solidFill>
                <a:latin typeface="Garet" panose="020B0604020202020204" charset="0"/>
              </a:rPr>
              <a:t>SHAP Explanations</a:t>
            </a:r>
          </a:p>
          <a:p>
            <a:pPr lvl="1"/>
            <a:endParaRPr lang="en-US" dirty="0">
              <a:solidFill>
                <a:schemeClr val="accent5">
                  <a:lumMod val="20000"/>
                  <a:lumOff val="80000"/>
                </a:schemeClr>
              </a:solidFill>
              <a:latin typeface="Garet" panose="020B0604020202020204" charset="0"/>
            </a:endParaRPr>
          </a:p>
          <a:p>
            <a:pPr lvl="1"/>
            <a:r>
              <a:rPr lang="en-US" b="1" dirty="0">
                <a:solidFill>
                  <a:schemeClr val="accent5">
                    <a:lumMod val="20000"/>
                    <a:lumOff val="80000"/>
                  </a:schemeClr>
                </a:solidFill>
                <a:latin typeface="Garet" panose="020B0604020202020204" charset="0"/>
              </a:rPr>
              <a:t>Insight:</a:t>
            </a:r>
            <a:r>
              <a:rPr lang="en-US" dirty="0">
                <a:solidFill>
                  <a:schemeClr val="accent5">
                    <a:lumMod val="20000"/>
                    <a:lumOff val="80000"/>
                  </a:schemeClr>
                </a:solidFill>
                <a:latin typeface="Garet" panose="020B0604020202020204" charset="0"/>
              </a:rPr>
              <a:t> This plot shows the overall impact of each feature on the model's predictions. Clearly, </a:t>
            </a:r>
            <a:r>
              <a:rPr lang="en-US" b="1" dirty="0">
                <a:solidFill>
                  <a:schemeClr val="accent5">
                    <a:lumMod val="20000"/>
                    <a:lumOff val="80000"/>
                  </a:schemeClr>
                </a:solidFill>
                <a:latin typeface="Garet" panose="020B0604020202020204" charset="0"/>
              </a:rPr>
              <a:t>redshift is by far the most influential feature</a:t>
            </a:r>
            <a:r>
              <a:rPr lang="en-US" dirty="0">
                <a:solidFill>
                  <a:schemeClr val="accent5">
                    <a:lumMod val="20000"/>
                    <a:lumOff val="80000"/>
                  </a:schemeClr>
                </a:solidFill>
                <a:latin typeface="Garet" panose="020B0604020202020204" charset="0"/>
              </a:rPr>
              <a:t>, having the largest positive impact on a prediction. Following redshift, color indices like </a:t>
            </a:r>
            <a:r>
              <a:rPr lang="en-US" dirty="0" err="1">
                <a:solidFill>
                  <a:schemeClr val="accent5">
                    <a:lumMod val="20000"/>
                    <a:lumOff val="80000"/>
                  </a:schemeClr>
                </a:solidFill>
                <a:latin typeface="Garet" panose="020B0604020202020204" charset="0"/>
              </a:rPr>
              <a:t>g_r</a:t>
            </a:r>
            <a:r>
              <a:rPr lang="en-US" dirty="0">
                <a:solidFill>
                  <a:schemeClr val="accent5">
                    <a:lumMod val="20000"/>
                    <a:lumOff val="80000"/>
                  </a:schemeClr>
                </a:solidFill>
                <a:latin typeface="Garet" panose="020B0604020202020204" charset="0"/>
              </a:rPr>
              <a:t>, </a:t>
            </a:r>
            <a:r>
              <a:rPr lang="en-US" dirty="0" err="1">
                <a:solidFill>
                  <a:schemeClr val="accent5">
                    <a:lumMod val="20000"/>
                    <a:lumOff val="80000"/>
                  </a:schemeClr>
                </a:solidFill>
                <a:latin typeface="Garet" panose="020B0604020202020204" charset="0"/>
              </a:rPr>
              <a:t>r_i</a:t>
            </a:r>
            <a:r>
              <a:rPr lang="en-US" dirty="0">
                <a:solidFill>
                  <a:schemeClr val="accent5">
                    <a:lumMod val="20000"/>
                    <a:lumOff val="80000"/>
                  </a:schemeClr>
                </a:solidFill>
                <a:latin typeface="Garet" panose="020B0604020202020204" charset="0"/>
              </a:rPr>
              <a:t>, and z also play significant roles. This reinforces my initial EDA and feature engineering choices – these are indeed the key discriminators. Other features, like </a:t>
            </a:r>
            <a:r>
              <a:rPr lang="en-US" dirty="0" err="1">
                <a:solidFill>
                  <a:schemeClr val="accent5">
                    <a:lumMod val="20000"/>
                    <a:lumOff val="80000"/>
                  </a:schemeClr>
                </a:solidFill>
                <a:latin typeface="Garet" panose="020B0604020202020204" charset="0"/>
              </a:rPr>
              <a:t>color_variation</a:t>
            </a:r>
            <a:r>
              <a:rPr lang="en-US" dirty="0">
                <a:solidFill>
                  <a:schemeClr val="accent5">
                    <a:lumMod val="20000"/>
                    <a:lumOff val="80000"/>
                  </a:schemeClr>
                </a:solidFill>
                <a:latin typeface="Garet" panose="020B0604020202020204" charset="0"/>
              </a:rPr>
              <a:t>, </a:t>
            </a:r>
            <a:r>
              <a:rPr lang="en-US" dirty="0" err="1">
                <a:solidFill>
                  <a:schemeClr val="accent5">
                    <a:lumMod val="20000"/>
                    <a:lumOff val="80000"/>
                  </a:schemeClr>
                </a:solidFill>
                <a:latin typeface="Garet" panose="020B0604020202020204" charset="0"/>
              </a:rPr>
              <a:t>u_g</a:t>
            </a:r>
            <a:r>
              <a:rPr lang="en-US" dirty="0">
                <a:solidFill>
                  <a:schemeClr val="accent5">
                    <a:lumMod val="20000"/>
                    <a:lumOff val="80000"/>
                  </a:schemeClr>
                </a:solidFill>
                <a:latin typeface="Garet" panose="020B0604020202020204" charset="0"/>
              </a:rPr>
              <a:t>, and </a:t>
            </a:r>
            <a:r>
              <a:rPr lang="en-US" dirty="0" err="1">
                <a:solidFill>
                  <a:schemeClr val="accent5">
                    <a:lumMod val="20000"/>
                    <a:lumOff val="80000"/>
                  </a:schemeClr>
                </a:solidFill>
                <a:latin typeface="Garet" panose="020B0604020202020204" charset="0"/>
              </a:rPr>
              <a:t>mag_mean</a:t>
            </a:r>
            <a:r>
              <a:rPr lang="en-US" dirty="0">
                <a:solidFill>
                  <a:schemeClr val="accent5">
                    <a:lumMod val="20000"/>
                    <a:lumOff val="80000"/>
                  </a:schemeClr>
                </a:solidFill>
                <a:latin typeface="Garet" panose="020B0604020202020204" charset="0"/>
              </a:rPr>
              <a:t>, contribute, but to a lesser extent.</a:t>
            </a:r>
          </a:p>
          <a:p>
            <a:endParaRPr lang="en-IN" dirty="0"/>
          </a:p>
        </p:txBody>
      </p:sp>
      <p:pic>
        <p:nvPicPr>
          <p:cNvPr id="15" name="Picture 14">
            <a:extLst>
              <a:ext uri="{FF2B5EF4-FFF2-40B4-BE49-F238E27FC236}">
                <a16:creationId xmlns:a16="http://schemas.microsoft.com/office/drawing/2014/main" id="{680E7A41-A7A3-E586-81C2-D6CAB69DB08A}"/>
              </a:ext>
            </a:extLst>
          </p:cNvPr>
          <p:cNvPicPr>
            <a:picLocks noChangeAspect="1"/>
          </p:cNvPicPr>
          <p:nvPr/>
        </p:nvPicPr>
        <p:blipFill>
          <a:blip r:embed="rId4"/>
          <a:stretch>
            <a:fillRect/>
          </a:stretch>
        </p:blipFill>
        <p:spPr>
          <a:xfrm>
            <a:off x="9087184" y="228212"/>
            <a:ext cx="8680869" cy="9725190"/>
          </a:xfrm>
          <a:prstGeom prst="rect">
            <a:avLst/>
          </a:prstGeom>
        </p:spPr>
      </p:pic>
    </p:spTree>
    <p:extLst>
      <p:ext uri="{BB962C8B-B14F-4D97-AF65-F5344CB8AC3E}">
        <p14:creationId xmlns:p14="http://schemas.microsoft.com/office/powerpoint/2010/main" val="1626532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72000">
              <a:schemeClr val="tx2">
                <a:lumMod val="60000"/>
                <a:lumOff val="40000"/>
              </a:schemeClr>
            </a:gs>
            <a:gs pos="32000">
              <a:srgbClr val="092E4F"/>
            </a:gs>
            <a:gs pos="100000">
              <a:schemeClr val="accent1">
                <a:lumMod val="60000"/>
                <a:lumOff val="40000"/>
              </a:schemeClr>
            </a:gs>
          </a:gsLst>
          <a:path path="circle">
            <a:fillToRect l="100000" t="100000"/>
          </a:path>
        </a:gradFill>
        <a:effectLst/>
      </p:bgPr>
    </p:bg>
    <p:spTree>
      <p:nvGrpSpPr>
        <p:cNvPr id="1" name="">
          <a:extLst>
            <a:ext uri="{FF2B5EF4-FFF2-40B4-BE49-F238E27FC236}">
              <a16:creationId xmlns:a16="http://schemas.microsoft.com/office/drawing/2014/main" id="{5A086F8E-E293-988C-4ECC-B9C270A8A314}"/>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BB0CAFF5-1A5B-34F6-FBEC-F41324A14D2B}"/>
              </a:ext>
            </a:extLst>
          </p:cNvPr>
          <p:cNvGrpSpPr/>
          <p:nvPr/>
        </p:nvGrpSpPr>
        <p:grpSpPr>
          <a:xfrm>
            <a:off x="-3124200" y="-1028700"/>
            <a:ext cx="23048542" cy="14217738"/>
            <a:chOff x="-3729176" y="-529230"/>
            <a:chExt cx="23048542" cy="14217738"/>
          </a:xfrm>
        </p:grpSpPr>
        <p:pic>
          <p:nvPicPr>
            <p:cNvPr id="18" name="Picture 17">
              <a:extLst>
                <a:ext uri="{FF2B5EF4-FFF2-40B4-BE49-F238E27FC236}">
                  <a16:creationId xmlns:a16="http://schemas.microsoft.com/office/drawing/2014/main" id="{D0AAA7A4-E35E-A5BB-3CAD-2F787C3D5201}"/>
                </a:ext>
              </a:extLst>
            </p:cNvPr>
            <p:cNvPicPr>
              <a:picLocks noChangeAspect="1"/>
            </p:cNvPicPr>
            <p:nvPr/>
          </p:nvPicPr>
          <p:blipFill>
            <a:blip r:embed="rId2"/>
            <a:stretch>
              <a:fillRect/>
            </a:stretch>
          </p:blipFill>
          <p:spPr>
            <a:xfrm>
              <a:off x="-3729176" y="712199"/>
              <a:ext cx="23048542" cy="12976309"/>
            </a:xfrm>
            <a:prstGeom prst="rect">
              <a:avLst/>
            </a:prstGeom>
          </p:spPr>
        </p:pic>
        <p:grpSp>
          <p:nvGrpSpPr>
            <p:cNvPr id="2" name="Group 1">
              <a:extLst>
                <a:ext uri="{FF2B5EF4-FFF2-40B4-BE49-F238E27FC236}">
                  <a16:creationId xmlns:a16="http://schemas.microsoft.com/office/drawing/2014/main" id="{0301EB08-D60E-0214-0B54-FF339B45614B}"/>
                </a:ext>
              </a:extLst>
            </p:cNvPr>
            <p:cNvGrpSpPr/>
            <p:nvPr/>
          </p:nvGrpSpPr>
          <p:grpSpPr>
            <a:xfrm>
              <a:off x="-1062176" y="-529230"/>
              <a:ext cx="19884163" cy="12238278"/>
              <a:chOff x="-1062176" y="-529230"/>
              <a:chExt cx="19884163" cy="12238278"/>
            </a:xfrm>
          </p:grpSpPr>
          <p:pic>
            <p:nvPicPr>
              <p:cNvPr id="3" name="Picture 3">
                <a:extLst>
                  <a:ext uri="{FF2B5EF4-FFF2-40B4-BE49-F238E27FC236}">
                    <a16:creationId xmlns:a16="http://schemas.microsoft.com/office/drawing/2014/main" id="{A338371F-600F-E01F-05A9-78E40BB9E473}"/>
                  </a:ext>
                </a:extLst>
              </p:cNvPr>
              <p:cNvPicPr>
                <a:picLocks noChangeAspect="1"/>
              </p:cNvPicPr>
              <p:nvPr/>
            </p:nvPicPr>
            <p:blipFill>
              <a:blip r:embed="rId3"/>
              <a:srcRect/>
              <a:stretch>
                <a:fillRect/>
              </a:stretch>
            </p:blipFill>
            <p:spPr>
              <a:xfrm>
                <a:off x="-385251" y="-529230"/>
                <a:ext cx="9400859" cy="5264481"/>
              </a:xfrm>
              <a:prstGeom prst="rect">
                <a:avLst/>
              </a:prstGeom>
            </p:spPr>
          </p:pic>
          <p:pic>
            <p:nvPicPr>
              <p:cNvPr id="4" name="Picture 4">
                <a:extLst>
                  <a:ext uri="{FF2B5EF4-FFF2-40B4-BE49-F238E27FC236}">
                    <a16:creationId xmlns:a16="http://schemas.microsoft.com/office/drawing/2014/main" id="{67E667DD-2ECD-8BC5-FD64-C36442D972E4}"/>
                  </a:ext>
                </a:extLst>
              </p:cNvPr>
              <p:cNvPicPr>
                <a:picLocks noChangeAspect="1"/>
              </p:cNvPicPr>
              <p:nvPr/>
            </p:nvPicPr>
            <p:blipFill>
              <a:blip r:embed="rId3"/>
              <a:srcRect/>
              <a:stretch>
                <a:fillRect/>
              </a:stretch>
            </p:blipFill>
            <p:spPr>
              <a:xfrm>
                <a:off x="9421128" y="-266699"/>
                <a:ext cx="9400859" cy="6408820"/>
              </a:xfrm>
              <a:prstGeom prst="rect">
                <a:avLst/>
              </a:prstGeom>
            </p:spPr>
          </p:pic>
          <p:pic>
            <p:nvPicPr>
              <p:cNvPr id="6" name="Picture 6">
                <a:extLst>
                  <a:ext uri="{FF2B5EF4-FFF2-40B4-BE49-F238E27FC236}">
                    <a16:creationId xmlns:a16="http://schemas.microsoft.com/office/drawing/2014/main" id="{67952AA4-80B3-77A2-3FDD-E47787AB2540}"/>
                  </a:ext>
                </a:extLst>
              </p:cNvPr>
              <p:cNvPicPr>
                <a:picLocks noChangeAspect="1"/>
              </p:cNvPicPr>
              <p:nvPr/>
            </p:nvPicPr>
            <p:blipFill>
              <a:blip r:embed="rId3"/>
              <a:srcRect/>
              <a:stretch>
                <a:fillRect/>
              </a:stretch>
            </p:blipFill>
            <p:spPr>
              <a:xfrm rot="-10798857">
                <a:off x="8909711" y="6444567"/>
                <a:ext cx="9400859" cy="5264481"/>
              </a:xfrm>
              <a:prstGeom prst="rect">
                <a:avLst/>
              </a:prstGeom>
            </p:spPr>
          </p:pic>
          <p:pic>
            <p:nvPicPr>
              <p:cNvPr id="7" name="Picture 7">
                <a:extLst>
                  <a:ext uri="{FF2B5EF4-FFF2-40B4-BE49-F238E27FC236}">
                    <a16:creationId xmlns:a16="http://schemas.microsoft.com/office/drawing/2014/main" id="{FB39A32E-93BE-D430-B4DC-1269AC306070}"/>
                  </a:ext>
                </a:extLst>
              </p:cNvPr>
              <p:cNvPicPr>
                <a:picLocks noChangeAspect="1"/>
              </p:cNvPicPr>
              <p:nvPr/>
            </p:nvPicPr>
            <p:blipFill>
              <a:blip r:embed="rId3"/>
              <a:srcRect/>
              <a:stretch>
                <a:fillRect/>
              </a:stretch>
            </p:blipFill>
            <p:spPr>
              <a:xfrm rot="-10798857">
                <a:off x="-1062176" y="5931162"/>
                <a:ext cx="9400859" cy="5264481"/>
              </a:xfrm>
              <a:prstGeom prst="rect">
                <a:avLst/>
              </a:prstGeom>
            </p:spPr>
          </p:pic>
          <p:sp>
            <p:nvSpPr>
              <p:cNvPr id="22" name="Rectangle 2">
                <a:extLst>
                  <a:ext uri="{FF2B5EF4-FFF2-40B4-BE49-F238E27FC236}">
                    <a16:creationId xmlns:a16="http://schemas.microsoft.com/office/drawing/2014/main" id="{98B3614B-F6D4-BD14-457F-5B239D6C44F4}"/>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grpSp>
      <p:sp>
        <p:nvSpPr>
          <p:cNvPr id="8" name="TextBox 7">
            <a:extLst>
              <a:ext uri="{FF2B5EF4-FFF2-40B4-BE49-F238E27FC236}">
                <a16:creationId xmlns:a16="http://schemas.microsoft.com/office/drawing/2014/main" id="{0F3BF0B9-B22C-6AD7-CA30-9E99EA0311CE}"/>
              </a:ext>
            </a:extLst>
          </p:cNvPr>
          <p:cNvSpPr txBox="1"/>
          <p:nvPr/>
        </p:nvSpPr>
        <p:spPr>
          <a:xfrm>
            <a:off x="607474" y="866909"/>
            <a:ext cx="16472653" cy="4247317"/>
          </a:xfrm>
          <a:prstGeom prst="rect">
            <a:avLst/>
          </a:prstGeom>
          <a:noFill/>
        </p:spPr>
        <p:txBody>
          <a:bodyPr wrap="square" rtlCol="0">
            <a:spAutoFit/>
          </a:bodyPr>
          <a:lstStyle/>
          <a:p>
            <a:r>
              <a:rPr lang="en-US" b="1" dirty="0">
                <a:latin typeface="Garet" panose="020B0604020202020204" charset="0"/>
              </a:rPr>
              <a:t>Feature Interactions (SHAP Dependence Plot):</a:t>
            </a:r>
          </a:p>
          <a:p>
            <a:endParaRPr lang="en-US" dirty="0">
              <a:latin typeface="Garet" panose="020B0604020202020204" charset="0"/>
            </a:endParaRPr>
          </a:p>
          <a:p>
            <a:pPr lvl="1"/>
            <a:r>
              <a:rPr lang="en-US" b="1" dirty="0">
                <a:latin typeface="Garet" panose="020B0604020202020204" charset="0"/>
              </a:rPr>
              <a:t>Feature Interaction: redshift vs </a:t>
            </a:r>
            <a:r>
              <a:rPr lang="en-US" b="1" dirty="0" err="1">
                <a:latin typeface="Garet" panose="020B0604020202020204" charset="0"/>
              </a:rPr>
              <a:t>r_i</a:t>
            </a:r>
            <a:r>
              <a:rPr lang="en-US" b="1" dirty="0">
                <a:latin typeface="Garet" panose="020B0604020202020204" charset="0"/>
              </a:rPr>
              <a:t> (n=1000)</a:t>
            </a:r>
          </a:p>
          <a:p>
            <a:pPr lvl="1"/>
            <a:endParaRPr lang="en-US" dirty="0">
              <a:latin typeface="Garet" panose="020B0604020202020204" charset="0"/>
            </a:endParaRPr>
          </a:p>
          <a:p>
            <a:pPr lvl="1"/>
            <a:r>
              <a:rPr lang="en-US" b="1" dirty="0">
                <a:latin typeface="Garet" panose="020B0604020202020204" charset="0"/>
              </a:rPr>
              <a:t>Insight:</a:t>
            </a:r>
            <a:r>
              <a:rPr lang="en-US" dirty="0">
                <a:latin typeface="Garet" panose="020B0604020202020204" charset="0"/>
              </a:rPr>
              <a:t> This plot specifically examines how redshift interacts with another important feature, </a:t>
            </a:r>
            <a:r>
              <a:rPr lang="en-US" dirty="0" err="1">
                <a:latin typeface="Garet" panose="020B0604020202020204" charset="0"/>
              </a:rPr>
              <a:t>r_i</a:t>
            </a:r>
            <a:r>
              <a:rPr lang="en-US" dirty="0">
                <a:latin typeface="Garet" panose="020B0604020202020204" charset="0"/>
              </a:rPr>
              <a:t>, to influence predictions.</a:t>
            </a:r>
          </a:p>
          <a:p>
            <a:pPr lvl="2"/>
            <a:r>
              <a:rPr lang="en-US" dirty="0">
                <a:latin typeface="Garet" panose="020B0604020202020204" charset="0"/>
              </a:rPr>
              <a:t>It shows that as redshift increases (moving right on the x-axis), its SHAP value often changes, indicating its impact on the prediction shifts.</a:t>
            </a:r>
          </a:p>
          <a:p>
            <a:pPr lvl="2"/>
            <a:r>
              <a:rPr lang="en-US" dirty="0">
                <a:latin typeface="Garet" panose="020B0604020202020204" charset="0"/>
              </a:rPr>
              <a:t>The color bar (representing </a:t>
            </a:r>
            <a:r>
              <a:rPr lang="en-US" dirty="0" err="1">
                <a:latin typeface="Garet" panose="020B0604020202020204" charset="0"/>
              </a:rPr>
              <a:t>r_i</a:t>
            </a:r>
            <a:r>
              <a:rPr lang="en-US" dirty="0">
                <a:latin typeface="Garet" panose="020B0604020202020204" charset="0"/>
              </a:rPr>
              <a:t>) further illustrates complex interactions: for example, at higher redshifts, the </a:t>
            </a:r>
            <a:r>
              <a:rPr lang="en-US" dirty="0" err="1">
                <a:latin typeface="Garet" panose="020B0604020202020204" charset="0"/>
              </a:rPr>
              <a:t>r_i</a:t>
            </a:r>
            <a:r>
              <a:rPr lang="en-US" dirty="0">
                <a:latin typeface="Garet" panose="020B0604020202020204" charset="0"/>
              </a:rPr>
              <a:t> value can significantly modify how redshift itself influences the prediction. This type of interaction is something a simple linear model would miss, highlighting why my ensemble models excelled.</a:t>
            </a:r>
          </a:p>
          <a:p>
            <a:endParaRPr lang="en-US" b="1" dirty="0">
              <a:latin typeface="Garet" panose="020B0604020202020204" charset="0"/>
            </a:endParaRPr>
          </a:p>
          <a:p>
            <a:r>
              <a:rPr lang="en-US" b="1" dirty="0">
                <a:latin typeface="Garet" panose="020B0604020202020204" charset="0"/>
              </a:rPr>
              <a:t>Conclusion:</a:t>
            </a:r>
            <a:r>
              <a:rPr lang="en-US" dirty="0">
                <a:latin typeface="Garet" panose="020B0604020202020204" charset="0"/>
              </a:rPr>
              <a:t> SHAP values provide valuable transparency, confirming that my model bases its decisions on the scientifically relevant features I identified and revealing nuanced interactions that contribute to its high accuracy. This deepens my confidence in the model's astronomical validity.</a:t>
            </a:r>
          </a:p>
          <a:p>
            <a:endParaRPr lang="en-IN" dirty="0"/>
          </a:p>
        </p:txBody>
      </p:sp>
      <p:pic>
        <p:nvPicPr>
          <p:cNvPr id="10" name="Picture 9">
            <a:extLst>
              <a:ext uri="{FF2B5EF4-FFF2-40B4-BE49-F238E27FC236}">
                <a16:creationId xmlns:a16="http://schemas.microsoft.com/office/drawing/2014/main" id="{7A19C4F1-9FF6-0008-78DA-E2251F385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191" y="5027516"/>
            <a:ext cx="9402609" cy="4764184"/>
          </a:xfrm>
          <a:prstGeom prst="rect">
            <a:avLst/>
          </a:prstGeom>
        </p:spPr>
      </p:pic>
    </p:spTree>
    <p:extLst>
      <p:ext uri="{BB962C8B-B14F-4D97-AF65-F5344CB8AC3E}">
        <p14:creationId xmlns:p14="http://schemas.microsoft.com/office/powerpoint/2010/main" val="2358908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0C39"/>
        </a:solidFill>
        <a:effectLst/>
      </p:bgPr>
    </p:bg>
    <p:spTree>
      <p:nvGrpSpPr>
        <p:cNvPr id="1" name="">
          <a:extLst>
            <a:ext uri="{FF2B5EF4-FFF2-40B4-BE49-F238E27FC236}">
              <a16:creationId xmlns:a16="http://schemas.microsoft.com/office/drawing/2014/main" id="{51FD7F98-76FB-30A1-F1F0-77D353EC88C6}"/>
            </a:ext>
          </a:extLst>
        </p:cNvPr>
        <p:cNvGrpSpPr/>
        <p:nvPr/>
      </p:nvGrpSpPr>
      <p:grpSpPr>
        <a:xfrm>
          <a:off x="0" y="0"/>
          <a:ext cx="0" cy="0"/>
          <a:chOff x="0" y="0"/>
          <a:chExt cx="0" cy="0"/>
        </a:xfrm>
      </p:grpSpPr>
      <p:grpSp>
        <p:nvGrpSpPr>
          <p:cNvPr id="106" name="Group 105">
            <a:extLst>
              <a:ext uri="{FF2B5EF4-FFF2-40B4-BE49-F238E27FC236}">
                <a16:creationId xmlns:a16="http://schemas.microsoft.com/office/drawing/2014/main" id="{1D0E5955-4FF0-E5A2-3818-EF2F75EBE0AB}"/>
              </a:ext>
            </a:extLst>
          </p:cNvPr>
          <p:cNvGrpSpPr/>
          <p:nvPr/>
        </p:nvGrpSpPr>
        <p:grpSpPr>
          <a:xfrm>
            <a:off x="-1295400" y="-1104900"/>
            <a:ext cx="23048542" cy="12976309"/>
            <a:chOff x="-1143000" y="-698594"/>
            <a:chExt cx="23048542" cy="12976309"/>
          </a:xfrm>
        </p:grpSpPr>
        <p:pic>
          <p:nvPicPr>
            <p:cNvPr id="18" name="Picture 17">
              <a:extLst>
                <a:ext uri="{FF2B5EF4-FFF2-40B4-BE49-F238E27FC236}">
                  <a16:creationId xmlns:a16="http://schemas.microsoft.com/office/drawing/2014/main" id="{22FEA066-02F7-E8CD-362F-CFA917168469}"/>
                </a:ext>
              </a:extLst>
            </p:cNvPr>
            <p:cNvPicPr>
              <a:picLocks noChangeAspect="1"/>
            </p:cNvPicPr>
            <p:nvPr/>
          </p:nvPicPr>
          <p:blipFill>
            <a:blip r:embed="rId2"/>
            <a:stretch>
              <a:fillRect/>
            </a:stretch>
          </p:blipFill>
          <p:spPr>
            <a:xfrm>
              <a:off x="-1143000" y="-698594"/>
              <a:ext cx="23048542" cy="12976309"/>
            </a:xfrm>
            <a:prstGeom prst="rect">
              <a:avLst/>
            </a:prstGeom>
          </p:spPr>
        </p:pic>
        <p:grpSp>
          <p:nvGrpSpPr>
            <p:cNvPr id="104" name="Group 103">
              <a:extLst>
                <a:ext uri="{FF2B5EF4-FFF2-40B4-BE49-F238E27FC236}">
                  <a16:creationId xmlns:a16="http://schemas.microsoft.com/office/drawing/2014/main" id="{CD858D35-110B-1047-2D57-8206A0A128DE}"/>
                </a:ext>
              </a:extLst>
            </p:cNvPr>
            <p:cNvGrpSpPr/>
            <p:nvPr/>
          </p:nvGrpSpPr>
          <p:grpSpPr>
            <a:xfrm>
              <a:off x="-602408" y="-499091"/>
              <a:ext cx="19492816" cy="12577302"/>
              <a:chOff x="-385251" y="-529230"/>
              <a:chExt cx="19492816" cy="12577302"/>
            </a:xfrm>
          </p:grpSpPr>
          <p:pic>
            <p:nvPicPr>
              <p:cNvPr id="95" name="Picture 7">
                <a:extLst>
                  <a:ext uri="{FF2B5EF4-FFF2-40B4-BE49-F238E27FC236}">
                    <a16:creationId xmlns:a16="http://schemas.microsoft.com/office/drawing/2014/main" id="{428915A7-8062-8F36-74F8-2E4016B1B8F2}"/>
                  </a:ext>
                </a:extLst>
              </p:cNvPr>
              <p:cNvPicPr>
                <a:picLocks noChangeAspect="1"/>
              </p:cNvPicPr>
              <p:nvPr/>
            </p:nvPicPr>
            <p:blipFill>
              <a:blip r:embed="rId3"/>
              <a:srcRect/>
              <a:stretch>
                <a:fillRect/>
              </a:stretch>
            </p:blipFill>
            <p:spPr>
              <a:xfrm rot="10801143">
                <a:off x="9706706" y="6571764"/>
                <a:ext cx="9400859" cy="5264481"/>
              </a:xfrm>
              <a:prstGeom prst="rect">
                <a:avLst/>
              </a:prstGeom>
            </p:spPr>
          </p:pic>
          <p:pic>
            <p:nvPicPr>
              <p:cNvPr id="3" name="Picture 3">
                <a:extLst>
                  <a:ext uri="{FF2B5EF4-FFF2-40B4-BE49-F238E27FC236}">
                    <a16:creationId xmlns:a16="http://schemas.microsoft.com/office/drawing/2014/main" id="{91EE309A-DDE0-7889-B0C2-6315300BA018}"/>
                  </a:ext>
                </a:extLst>
              </p:cNvPr>
              <p:cNvPicPr>
                <a:picLocks noChangeAspect="1"/>
              </p:cNvPicPr>
              <p:nvPr/>
            </p:nvPicPr>
            <p:blipFill>
              <a:blip r:embed="rId3"/>
              <a:srcRect/>
              <a:stretch>
                <a:fillRect/>
              </a:stretch>
            </p:blipFill>
            <p:spPr>
              <a:xfrm>
                <a:off x="-385251" y="-529230"/>
                <a:ext cx="9400859" cy="6876691"/>
              </a:xfrm>
              <a:prstGeom prst="rect">
                <a:avLst/>
              </a:prstGeom>
            </p:spPr>
          </p:pic>
          <p:pic>
            <p:nvPicPr>
              <p:cNvPr id="4" name="Picture 4">
                <a:extLst>
                  <a:ext uri="{FF2B5EF4-FFF2-40B4-BE49-F238E27FC236}">
                    <a16:creationId xmlns:a16="http://schemas.microsoft.com/office/drawing/2014/main" id="{17DCD5F5-AC2F-FFA2-9A33-97A8326A50BA}"/>
                  </a:ext>
                </a:extLst>
              </p:cNvPr>
              <p:cNvPicPr>
                <a:picLocks noChangeAspect="1"/>
              </p:cNvPicPr>
              <p:nvPr/>
            </p:nvPicPr>
            <p:blipFill>
              <a:blip r:embed="rId3"/>
              <a:srcRect/>
              <a:stretch>
                <a:fillRect/>
              </a:stretch>
            </p:blipFill>
            <p:spPr>
              <a:xfrm>
                <a:off x="8843542" y="-320876"/>
                <a:ext cx="9400859" cy="6408820"/>
              </a:xfrm>
              <a:prstGeom prst="rect">
                <a:avLst/>
              </a:prstGeom>
            </p:spPr>
          </p:pic>
          <p:pic>
            <p:nvPicPr>
              <p:cNvPr id="7" name="Picture 7">
                <a:extLst>
                  <a:ext uri="{FF2B5EF4-FFF2-40B4-BE49-F238E27FC236}">
                    <a16:creationId xmlns:a16="http://schemas.microsoft.com/office/drawing/2014/main" id="{3C16E6E9-0A4A-1503-3AD8-5A46A1EAA974}"/>
                  </a:ext>
                </a:extLst>
              </p:cNvPr>
              <p:cNvPicPr>
                <a:picLocks noChangeAspect="1"/>
              </p:cNvPicPr>
              <p:nvPr/>
            </p:nvPicPr>
            <p:blipFill>
              <a:blip r:embed="rId3"/>
              <a:srcRect/>
              <a:stretch>
                <a:fillRect/>
              </a:stretch>
            </p:blipFill>
            <p:spPr>
              <a:xfrm rot="-10798857">
                <a:off x="-267105" y="6783591"/>
                <a:ext cx="9400859" cy="5264481"/>
              </a:xfrm>
              <a:prstGeom prst="rect">
                <a:avLst/>
              </a:prstGeom>
            </p:spPr>
          </p:pic>
          <p:sp>
            <p:nvSpPr>
              <p:cNvPr id="22" name="Rectangle 2">
                <a:extLst>
                  <a:ext uri="{FF2B5EF4-FFF2-40B4-BE49-F238E27FC236}">
                    <a16:creationId xmlns:a16="http://schemas.microsoft.com/office/drawing/2014/main" id="{ED2DF41F-96B7-C106-8A92-DE9B28CC35C2}"/>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102" name="Group 101">
                <a:extLst>
                  <a:ext uri="{FF2B5EF4-FFF2-40B4-BE49-F238E27FC236}">
                    <a16:creationId xmlns:a16="http://schemas.microsoft.com/office/drawing/2014/main" id="{2CFF48F7-68F0-7F6D-9428-CB9511B2F3DA}"/>
                  </a:ext>
                </a:extLst>
              </p:cNvPr>
              <p:cNvGrpSpPr/>
              <p:nvPr/>
            </p:nvGrpSpPr>
            <p:grpSpPr>
              <a:xfrm>
                <a:off x="1749363" y="2690095"/>
                <a:ext cx="14532489" cy="7526701"/>
                <a:chOff x="1232645" y="1844138"/>
                <a:chExt cx="16105394" cy="7899374"/>
              </a:xfrm>
            </p:grpSpPr>
            <p:grpSp>
              <p:nvGrpSpPr>
                <p:cNvPr id="101" name="Group 100">
                  <a:extLst>
                    <a:ext uri="{FF2B5EF4-FFF2-40B4-BE49-F238E27FC236}">
                      <a16:creationId xmlns:a16="http://schemas.microsoft.com/office/drawing/2014/main" id="{D797F44A-B7CD-9C0A-1BD1-5B7572C2C0F3}"/>
                    </a:ext>
                  </a:extLst>
                </p:cNvPr>
                <p:cNvGrpSpPr/>
                <p:nvPr/>
              </p:nvGrpSpPr>
              <p:grpSpPr>
                <a:xfrm>
                  <a:off x="1232645" y="1844138"/>
                  <a:ext cx="16105394" cy="7571693"/>
                  <a:chOff x="1085243" y="2120872"/>
                  <a:chExt cx="16105394" cy="7571693"/>
                </a:xfrm>
              </p:grpSpPr>
              <p:grpSp>
                <p:nvGrpSpPr>
                  <p:cNvPr id="59" name="Group 58">
                    <a:extLst>
                      <a:ext uri="{FF2B5EF4-FFF2-40B4-BE49-F238E27FC236}">
                        <a16:creationId xmlns:a16="http://schemas.microsoft.com/office/drawing/2014/main" id="{5C4ECCB2-F0B7-7D2E-2D02-F8C9124F8607}"/>
                      </a:ext>
                    </a:extLst>
                  </p:cNvPr>
                  <p:cNvGrpSpPr/>
                  <p:nvPr/>
                </p:nvGrpSpPr>
                <p:grpSpPr>
                  <a:xfrm>
                    <a:off x="1085243" y="2182701"/>
                    <a:ext cx="16105394" cy="7509864"/>
                    <a:chOff x="1302098" y="1647667"/>
                    <a:chExt cx="6539805" cy="3801635"/>
                  </a:xfrm>
                </p:grpSpPr>
                <p:sp>
                  <p:nvSpPr>
                    <p:cNvPr id="8" name="Oval 7">
                      <a:extLst>
                        <a:ext uri="{FF2B5EF4-FFF2-40B4-BE49-F238E27FC236}">
                          <a16:creationId xmlns:a16="http://schemas.microsoft.com/office/drawing/2014/main" id="{835C8048-4A8E-B873-DADA-AA8BCD56AC86}"/>
                        </a:ext>
                      </a:extLst>
                    </p:cNvPr>
                    <p:cNvSpPr/>
                    <p:nvPr/>
                  </p:nvSpPr>
                  <p:spPr>
                    <a:xfrm>
                      <a:off x="6794790" y="4402189"/>
                      <a:ext cx="1047113" cy="10471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a:extLst>
                        <a:ext uri="{FF2B5EF4-FFF2-40B4-BE49-F238E27FC236}">
                          <a16:creationId xmlns:a16="http://schemas.microsoft.com/office/drawing/2014/main" id="{D66257D8-4B48-FBB0-4CEC-1C16A010F6D2}"/>
                        </a:ext>
                      </a:extLst>
                    </p:cNvPr>
                    <p:cNvSpPr/>
                    <p:nvPr/>
                  </p:nvSpPr>
                  <p:spPr>
                    <a:xfrm>
                      <a:off x="1302098" y="1647667"/>
                      <a:ext cx="1047113" cy="1047113"/>
                    </a:xfrm>
                    <a:prstGeom prst="ellipse">
                      <a:avLst/>
                    </a:prstGeom>
                    <a:solidFill>
                      <a:srgbClr val="662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Freeform: Shape 10">
                      <a:extLst>
                        <a:ext uri="{FF2B5EF4-FFF2-40B4-BE49-F238E27FC236}">
                          <a16:creationId xmlns:a16="http://schemas.microsoft.com/office/drawing/2014/main" id="{EB61BF6C-7220-4870-1BAE-8A40C106D3C5}"/>
                        </a:ext>
                      </a:extLst>
                    </p:cNvPr>
                    <p:cNvSpPr/>
                    <p:nvPr/>
                  </p:nvSpPr>
                  <p:spPr>
                    <a:xfrm>
                      <a:off x="1602734" y="1918316"/>
                      <a:ext cx="1451048" cy="505816"/>
                    </a:xfrm>
                    <a:custGeom>
                      <a:avLst/>
                      <a:gdLst>
                        <a:gd name="connsiteX0" fmla="*/ 337211 w 1934731"/>
                        <a:gd name="connsiteY0" fmla="*/ 0 h 674421"/>
                        <a:gd name="connsiteX1" fmla="*/ 1934731 w 1934731"/>
                        <a:gd name="connsiteY1" fmla="*/ 0 h 674421"/>
                        <a:gd name="connsiteX2" fmla="*/ 1934731 w 1934731"/>
                        <a:gd name="connsiteY2" fmla="*/ 674421 h 674421"/>
                        <a:gd name="connsiteX3" fmla="*/ 337211 w 1934731"/>
                        <a:gd name="connsiteY3" fmla="*/ 674421 h 674421"/>
                        <a:gd name="connsiteX4" fmla="*/ 6851 w 1934731"/>
                        <a:gd name="connsiteY4" fmla="*/ 405170 h 674421"/>
                        <a:gd name="connsiteX5" fmla="*/ 0 w 1934731"/>
                        <a:gd name="connsiteY5" fmla="*/ 337211 h 674421"/>
                        <a:gd name="connsiteX6" fmla="*/ 6851 w 1934731"/>
                        <a:gd name="connsiteY6" fmla="*/ 269251 h 674421"/>
                        <a:gd name="connsiteX7" fmla="*/ 337211 w 1934731"/>
                        <a:gd name="connsiteY7" fmla="*/ 0 h 67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4731" h="674421">
                          <a:moveTo>
                            <a:pt x="337211" y="0"/>
                          </a:moveTo>
                          <a:lnTo>
                            <a:pt x="1934731" y="0"/>
                          </a:lnTo>
                          <a:lnTo>
                            <a:pt x="1934731" y="674421"/>
                          </a:lnTo>
                          <a:lnTo>
                            <a:pt x="337211" y="674421"/>
                          </a:lnTo>
                          <a:cubicBezTo>
                            <a:pt x="174255" y="674421"/>
                            <a:pt x="38295" y="558831"/>
                            <a:pt x="6851" y="405170"/>
                          </a:cubicBezTo>
                          <a:lnTo>
                            <a:pt x="0" y="337211"/>
                          </a:lnTo>
                          <a:lnTo>
                            <a:pt x="6851" y="269251"/>
                          </a:lnTo>
                          <a:cubicBezTo>
                            <a:pt x="38295" y="115590"/>
                            <a:pt x="174255" y="0"/>
                            <a:pt x="337211" y="0"/>
                          </a:cubicBez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2" name="Freeform: Shape 11">
                      <a:extLst>
                        <a:ext uri="{FF2B5EF4-FFF2-40B4-BE49-F238E27FC236}">
                          <a16:creationId xmlns:a16="http://schemas.microsoft.com/office/drawing/2014/main" id="{43762990-FBF7-59ED-51D3-17560E6CA38C}"/>
                        </a:ext>
                      </a:extLst>
                    </p:cNvPr>
                    <p:cNvSpPr/>
                    <p:nvPr/>
                  </p:nvSpPr>
                  <p:spPr>
                    <a:xfrm>
                      <a:off x="3101602" y="1918315"/>
                      <a:ext cx="1448009" cy="505817"/>
                    </a:xfrm>
                    <a:custGeom>
                      <a:avLst/>
                      <a:gdLst>
                        <a:gd name="connsiteX0" fmla="*/ 0 w 1930679"/>
                        <a:gd name="connsiteY0" fmla="*/ 0 h 674422"/>
                        <a:gd name="connsiteX1" fmla="*/ 1930679 w 1930679"/>
                        <a:gd name="connsiteY1" fmla="*/ 0 h 674422"/>
                        <a:gd name="connsiteX2" fmla="*/ 1930679 w 1930679"/>
                        <a:gd name="connsiteY2" fmla="*/ 674422 h 674422"/>
                        <a:gd name="connsiteX3" fmla="*/ 0 w 1930679"/>
                        <a:gd name="connsiteY3" fmla="*/ 674421 h 674422"/>
                        <a:gd name="connsiteX4" fmla="*/ 0 w 1930679"/>
                        <a:gd name="connsiteY4" fmla="*/ 0 h 6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79" h="674422">
                          <a:moveTo>
                            <a:pt x="0" y="0"/>
                          </a:moveTo>
                          <a:lnTo>
                            <a:pt x="1930679" y="0"/>
                          </a:lnTo>
                          <a:lnTo>
                            <a:pt x="1930679" y="674422"/>
                          </a:lnTo>
                          <a:lnTo>
                            <a:pt x="0" y="674421"/>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3" name="Freeform: Shape 12">
                      <a:extLst>
                        <a:ext uri="{FF2B5EF4-FFF2-40B4-BE49-F238E27FC236}">
                          <a16:creationId xmlns:a16="http://schemas.microsoft.com/office/drawing/2014/main" id="{22DD7CAF-15C5-6AE2-23B0-78D2676974E9}"/>
                        </a:ext>
                      </a:extLst>
                    </p:cNvPr>
                    <p:cNvSpPr/>
                    <p:nvPr/>
                  </p:nvSpPr>
                  <p:spPr>
                    <a:xfrm>
                      <a:off x="4597430" y="1918315"/>
                      <a:ext cx="1448009" cy="505817"/>
                    </a:xfrm>
                    <a:custGeom>
                      <a:avLst/>
                      <a:gdLst>
                        <a:gd name="connsiteX0" fmla="*/ 0 w 1930679"/>
                        <a:gd name="connsiteY0" fmla="*/ 0 h 674422"/>
                        <a:gd name="connsiteX1" fmla="*/ 1930679 w 1930679"/>
                        <a:gd name="connsiteY1" fmla="*/ 0 h 674422"/>
                        <a:gd name="connsiteX2" fmla="*/ 1930679 w 1930679"/>
                        <a:gd name="connsiteY2" fmla="*/ 674422 h 674422"/>
                        <a:gd name="connsiteX3" fmla="*/ 0 w 1930679"/>
                        <a:gd name="connsiteY3" fmla="*/ 674422 h 674422"/>
                        <a:gd name="connsiteX4" fmla="*/ 0 w 1930679"/>
                        <a:gd name="connsiteY4" fmla="*/ 0 h 6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79" h="674422">
                          <a:moveTo>
                            <a:pt x="0" y="0"/>
                          </a:moveTo>
                          <a:lnTo>
                            <a:pt x="1930679" y="0"/>
                          </a:lnTo>
                          <a:lnTo>
                            <a:pt x="1930679" y="674422"/>
                          </a:lnTo>
                          <a:lnTo>
                            <a:pt x="0" y="674422"/>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4" name="Freeform: Shape 13">
                      <a:extLst>
                        <a:ext uri="{FF2B5EF4-FFF2-40B4-BE49-F238E27FC236}">
                          <a16:creationId xmlns:a16="http://schemas.microsoft.com/office/drawing/2014/main" id="{FA1FC8ED-1E9B-4899-B1EA-E4A29D63BD64}"/>
                        </a:ext>
                      </a:extLst>
                    </p:cNvPr>
                    <p:cNvSpPr/>
                    <p:nvPr/>
                  </p:nvSpPr>
                  <p:spPr>
                    <a:xfrm>
                      <a:off x="6093257" y="1918315"/>
                      <a:ext cx="992496" cy="1883078"/>
                    </a:xfrm>
                    <a:custGeom>
                      <a:avLst/>
                      <a:gdLst>
                        <a:gd name="connsiteX0" fmla="*/ 0 w 1323328"/>
                        <a:gd name="connsiteY0" fmla="*/ 0 h 2510770"/>
                        <a:gd name="connsiteX1" fmla="*/ 62443 w 1323328"/>
                        <a:gd name="connsiteY1" fmla="*/ 0 h 2510770"/>
                        <a:gd name="connsiteX2" fmla="*/ 67144 w 1323328"/>
                        <a:gd name="connsiteY2" fmla="*/ 474 h 2510770"/>
                        <a:gd name="connsiteX3" fmla="*/ 67144 w 1323328"/>
                        <a:gd name="connsiteY3" fmla="*/ 40 h 2510770"/>
                        <a:gd name="connsiteX4" fmla="*/ 67943 w 1323328"/>
                        <a:gd name="connsiteY4" fmla="*/ 0 h 2510770"/>
                        <a:gd name="connsiteX5" fmla="*/ 1323328 w 1323328"/>
                        <a:gd name="connsiteY5" fmla="*/ 1255385 h 2510770"/>
                        <a:gd name="connsiteX6" fmla="*/ 67943 w 1323328"/>
                        <a:gd name="connsiteY6" fmla="*/ 2510770 h 2510770"/>
                        <a:gd name="connsiteX7" fmla="*/ 67144 w 1323328"/>
                        <a:gd name="connsiteY7" fmla="*/ 2510729 h 2510770"/>
                        <a:gd name="connsiteX8" fmla="*/ 67144 w 1323328"/>
                        <a:gd name="connsiteY8" fmla="*/ 2510296 h 2510770"/>
                        <a:gd name="connsiteX9" fmla="*/ 62442 w 1323328"/>
                        <a:gd name="connsiteY9" fmla="*/ 2510770 h 2510770"/>
                        <a:gd name="connsiteX10" fmla="*/ 0 w 1323328"/>
                        <a:gd name="connsiteY10" fmla="*/ 2510770 h 2510770"/>
                        <a:gd name="connsiteX11" fmla="*/ 0 w 1323328"/>
                        <a:gd name="connsiteY11" fmla="*/ 1836348 h 2510770"/>
                        <a:gd name="connsiteX12" fmla="*/ 62443 w 1323328"/>
                        <a:gd name="connsiteY12" fmla="*/ 1836348 h 2510770"/>
                        <a:gd name="connsiteX13" fmla="*/ 67144 w 1323328"/>
                        <a:gd name="connsiteY13" fmla="*/ 1836822 h 2510770"/>
                        <a:gd name="connsiteX14" fmla="*/ 67144 w 1323328"/>
                        <a:gd name="connsiteY14" fmla="*/ 1835467 h 2510770"/>
                        <a:gd name="connsiteX15" fmla="*/ 67944 w 1323328"/>
                        <a:gd name="connsiteY15" fmla="*/ 1835548 h 2510770"/>
                        <a:gd name="connsiteX16" fmla="*/ 648107 w 1323328"/>
                        <a:gd name="connsiteY16" fmla="*/ 1255385 h 2510770"/>
                        <a:gd name="connsiteX17" fmla="*/ 67944 w 1323328"/>
                        <a:gd name="connsiteY17" fmla="*/ 675222 h 2510770"/>
                        <a:gd name="connsiteX18" fmla="*/ 67144 w 1323328"/>
                        <a:gd name="connsiteY18" fmla="*/ 675302 h 2510770"/>
                        <a:gd name="connsiteX19" fmla="*/ 67144 w 1323328"/>
                        <a:gd name="connsiteY19" fmla="*/ 673948 h 2510770"/>
                        <a:gd name="connsiteX20" fmla="*/ 62442 w 1323328"/>
                        <a:gd name="connsiteY20" fmla="*/ 674422 h 2510770"/>
                        <a:gd name="connsiteX21" fmla="*/ 0 w 1323328"/>
                        <a:gd name="connsiteY21" fmla="*/ 674422 h 2510770"/>
                        <a:gd name="connsiteX22" fmla="*/ 0 w 1323328"/>
                        <a:gd name="connsiteY22" fmla="*/ 0 h 251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23328" h="2510770">
                          <a:moveTo>
                            <a:pt x="0" y="0"/>
                          </a:moveTo>
                          <a:lnTo>
                            <a:pt x="62443" y="0"/>
                          </a:lnTo>
                          <a:lnTo>
                            <a:pt x="67144" y="474"/>
                          </a:lnTo>
                          <a:lnTo>
                            <a:pt x="67144" y="40"/>
                          </a:lnTo>
                          <a:lnTo>
                            <a:pt x="67943" y="0"/>
                          </a:lnTo>
                          <a:cubicBezTo>
                            <a:pt x="761273" y="0"/>
                            <a:pt x="1323328" y="562055"/>
                            <a:pt x="1323328" y="1255385"/>
                          </a:cubicBezTo>
                          <a:cubicBezTo>
                            <a:pt x="1323328" y="1948715"/>
                            <a:pt x="761273" y="2510770"/>
                            <a:pt x="67943" y="2510770"/>
                          </a:cubicBezTo>
                          <a:lnTo>
                            <a:pt x="67144" y="2510729"/>
                          </a:lnTo>
                          <a:lnTo>
                            <a:pt x="67144" y="2510296"/>
                          </a:lnTo>
                          <a:lnTo>
                            <a:pt x="62442" y="2510770"/>
                          </a:lnTo>
                          <a:lnTo>
                            <a:pt x="0" y="2510770"/>
                          </a:lnTo>
                          <a:lnTo>
                            <a:pt x="0" y="1836348"/>
                          </a:lnTo>
                          <a:lnTo>
                            <a:pt x="62443" y="1836348"/>
                          </a:lnTo>
                          <a:lnTo>
                            <a:pt x="67144" y="1836822"/>
                          </a:lnTo>
                          <a:lnTo>
                            <a:pt x="67144" y="1835467"/>
                          </a:lnTo>
                          <a:lnTo>
                            <a:pt x="67944" y="1835548"/>
                          </a:lnTo>
                          <a:cubicBezTo>
                            <a:pt x="388359" y="1835548"/>
                            <a:pt x="648107" y="1575800"/>
                            <a:pt x="648107" y="1255385"/>
                          </a:cubicBezTo>
                          <a:cubicBezTo>
                            <a:pt x="648107" y="934970"/>
                            <a:pt x="388359" y="675222"/>
                            <a:pt x="67944" y="675222"/>
                          </a:cubicBezTo>
                          <a:lnTo>
                            <a:pt x="67144" y="675302"/>
                          </a:lnTo>
                          <a:lnTo>
                            <a:pt x="67144" y="673948"/>
                          </a:lnTo>
                          <a:lnTo>
                            <a:pt x="62442" y="674422"/>
                          </a:lnTo>
                          <a:lnTo>
                            <a:pt x="0" y="674422"/>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5" name="Freeform: Shape 14">
                      <a:extLst>
                        <a:ext uri="{FF2B5EF4-FFF2-40B4-BE49-F238E27FC236}">
                          <a16:creationId xmlns:a16="http://schemas.microsoft.com/office/drawing/2014/main" id="{31283133-3F67-7349-B37F-9D1FB028C9F4}"/>
                        </a:ext>
                      </a:extLst>
                    </p:cNvPr>
                    <p:cNvSpPr/>
                    <p:nvPr/>
                  </p:nvSpPr>
                  <p:spPr>
                    <a:xfrm>
                      <a:off x="2058844" y="3295575"/>
                      <a:ext cx="994937" cy="1883078"/>
                    </a:xfrm>
                    <a:custGeom>
                      <a:avLst/>
                      <a:gdLst>
                        <a:gd name="connsiteX0" fmla="*/ 1255386 w 1326582"/>
                        <a:gd name="connsiteY0" fmla="*/ 0 h 2510770"/>
                        <a:gd name="connsiteX1" fmla="*/ 1256184 w 1326582"/>
                        <a:gd name="connsiteY1" fmla="*/ 41 h 2510770"/>
                        <a:gd name="connsiteX2" fmla="*/ 1256184 w 1326582"/>
                        <a:gd name="connsiteY2" fmla="*/ 395 h 2510770"/>
                        <a:gd name="connsiteX3" fmla="*/ 1260087 w 1326582"/>
                        <a:gd name="connsiteY3" fmla="*/ 1 h 2510770"/>
                        <a:gd name="connsiteX4" fmla="*/ 1326582 w 1326582"/>
                        <a:gd name="connsiteY4" fmla="*/ 1 h 2510770"/>
                        <a:gd name="connsiteX5" fmla="*/ 1326582 w 1326582"/>
                        <a:gd name="connsiteY5" fmla="*/ 674422 h 2510770"/>
                        <a:gd name="connsiteX6" fmla="*/ 1260087 w 1326582"/>
                        <a:gd name="connsiteY6" fmla="*/ 674422 h 2510770"/>
                        <a:gd name="connsiteX7" fmla="*/ 1256184 w 1326582"/>
                        <a:gd name="connsiteY7" fmla="*/ 674029 h 2510770"/>
                        <a:gd name="connsiteX8" fmla="*/ 1256184 w 1326582"/>
                        <a:gd name="connsiteY8" fmla="*/ 675303 h 2510770"/>
                        <a:gd name="connsiteX9" fmla="*/ 1255384 w 1326582"/>
                        <a:gd name="connsiteY9" fmla="*/ 675222 h 2510770"/>
                        <a:gd name="connsiteX10" fmla="*/ 675221 w 1326582"/>
                        <a:gd name="connsiteY10" fmla="*/ 1255385 h 2510770"/>
                        <a:gd name="connsiteX11" fmla="*/ 1255384 w 1326582"/>
                        <a:gd name="connsiteY11" fmla="*/ 1835548 h 2510770"/>
                        <a:gd name="connsiteX12" fmla="*/ 1256184 w 1326582"/>
                        <a:gd name="connsiteY12" fmla="*/ 1835468 h 2510770"/>
                        <a:gd name="connsiteX13" fmla="*/ 1256184 w 1326582"/>
                        <a:gd name="connsiteY13" fmla="*/ 1836743 h 2510770"/>
                        <a:gd name="connsiteX14" fmla="*/ 1260087 w 1326582"/>
                        <a:gd name="connsiteY14" fmla="*/ 1836349 h 2510770"/>
                        <a:gd name="connsiteX15" fmla="*/ 1326582 w 1326582"/>
                        <a:gd name="connsiteY15" fmla="*/ 1836349 h 2510770"/>
                        <a:gd name="connsiteX16" fmla="*/ 1326582 w 1326582"/>
                        <a:gd name="connsiteY16" fmla="*/ 2510770 h 2510770"/>
                        <a:gd name="connsiteX17" fmla="*/ 1260087 w 1326582"/>
                        <a:gd name="connsiteY17" fmla="*/ 2510770 h 2510770"/>
                        <a:gd name="connsiteX18" fmla="*/ 1256184 w 1326582"/>
                        <a:gd name="connsiteY18" fmla="*/ 2510377 h 2510770"/>
                        <a:gd name="connsiteX19" fmla="*/ 1256184 w 1326582"/>
                        <a:gd name="connsiteY19" fmla="*/ 2510730 h 2510770"/>
                        <a:gd name="connsiteX20" fmla="*/ 1255386 w 1326582"/>
                        <a:gd name="connsiteY20" fmla="*/ 2510770 h 2510770"/>
                        <a:gd name="connsiteX21" fmla="*/ 0 w 1326582"/>
                        <a:gd name="connsiteY21" fmla="*/ 1255385 h 2510770"/>
                        <a:gd name="connsiteX22" fmla="*/ 1255386 w 1326582"/>
                        <a:gd name="connsiteY22" fmla="*/ 0 h 251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26582" h="2510770">
                          <a:moveTo>
                            <a:pt x="1255386" y="0"/>
                          </a:moveTo>
                          <a:lnTo>
                            <a:pt x="1256184" y="41"/>
                          </a:lnTo>
                          <a:lnTo>
                            <a:pt x="1256184" y="395"/>
                          </a:lnTo>
                          <a:lnTo>
                            <a:pt x="1260087" y="1"/>
                          </a:lnTo>
                          <a:lnTo>
                            <a:pt x="1326582" y="1"/>
                          </a:lnTo>
                          <a:lnTo>
                            <a:pt x="1326582" y="674422"/>
                          </a:lnTo>
                          <a:lnTo>
                            <a:pt x="1260087" y="674422"/>
                          </a:lnTo>
                          <a:lnTo>
                            <a:pt x="1256184" y="674029"/>
                          </a:lnTo>
                          <a:lnTo>
                            <a:pt x="1256184" y="675303"/>
                          </a:lnTo>
                          <a:lnTo>
                            <a:pt x="1255384" y="675222"/>
                          </a:lnTo>
                          <a:cubicBezTo>
                            <a:pt x="934969" y="675222"/>
                            <a:pt x="675221" y="934970"/>
                            <a:pt x="675221" y="1255385"/>
                          </a:cubicBezTo>
                          <a:cubicBezTo>
                            <a:pt x="675221" y="1575800"/>
                            <a:pt x="934969" y="1835548"/>
                            <a:pt x="1255384" y="1835548"/>
                          </a:cubicBezTo>
                          <a:lnTo>
                            <a:pt x="1256184" y="1835468"/>
                          </a:lnTo>
                          <a:lnTo>
                            <a:pt x="1256184" y="1836743"/>
                          </a:lnTo>
                          <a:lnTo>
                            <a:pt x="1260087" y="1836349"/>
                          </a:lnTo>
                          <a:lnTo>
                            <a:pt x="1326582" y="1836349"/>
                          </a:lnTo>
                          <a:lnTo>
                            <a:pt x="1326582" y="2510770"/>
                          </a:lnTo>
                          <a:lnTo>
                            <a:pt x="1260087" y="2510770"/>
                          </a:lnTo>
                          <a:lnTo>
                            <a:pt x="1256184" y="2510377"/>
                          </a:lnTo>
                          <a:lnTo>
                            <a:pt x="1256184" y="2510730"/>
                          </a:lnTo>
                          <a:lnTo>
                            <a:pt x="1255386" y="2510770"/>
                          </a:lnTo>
                          <a:cubicBezTo>
                            <a:pt x="562055" y="2510770"/>
                            <a:pt x="0" y="1948715"/>
                            <a:pt x="0" y="1255385"/>
                          </a:cubicBezTo>
                          <a:cubicBezTo>
                            <a:pt x="0" y="562055"/>
                            <a:pt x="562055" y="0"/>
                            <a:pt x="1255386"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17" name="Freeform: Shape 16">
                      <a:extLst>
                        <a:ext uri="{FF2B5EF4-FFF2-40B4-BE49-F238E27FC236}">
                          <a16:creationId xmlns:a16="http://schemas.microsoft.com/office/drawing/2014/main" id="{2B501CBB-7A5D-8D5B-EE89-1FFE324074A9}"/>
                        </a:ext>
                      </a:extLst>
                    </p:cNvPr>
                    <p:cNvSpPr/>
                    <p:nvPr/>
                  </p:nvSpPr>
                  <p:spPr>
                    <a:xfrm>
                      <a:off x="3101602" y="3295576"/>
                      <a:ext cx="1448009" cy="505817"/>
                    </a:xfrm>
                    <a:custGeom>
                      <a:avLst/>
                      <a:gdLst>
                        <a:gd name="connsiteX0" fmla="*/ 0 w 1930679"/>
                        <a:gd name="connsiteY0" fmla="*/ 0 h 674422"/>
                        <a:gd name="connsiteX1" fmla="*/ 1930679 w 1930679"/>
                        <a:gd name="connsiteY1" fmla="*/ 0 h 674422"/>
                        <a:gd name="connsiteX2" fmla="*/ 1930679 w 1930679"/>
                        <a:gd name="connsiteY2" fmla="*/ 674422 h 674422"/>
                        <a:gd name="connsiteX3" fmla="*/ 0 w 1930679"/>
                        <a:gd name="connsiteY3" fmla="*/ 674421 h 674422"/>
                        <a:gd name="connsiteX4" fmla="*/ 0 w 1930679"/>
                        <a:gd name="connsiteY4" fmla="*/ 0 h 6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79" h="674422">
                          <a:moveTo>
                            <a:pt x="0" y="0"/>
                          </a:moveTo>
                          <a:lnTo>
                            <a:pt x="1930679" y="0"/>
                          </a:lnTo>
                          <a:lnTo>
                            <a:pt x="1930679" y="674422"/>
                          </a:lnTo>
                          <a:lnTo>
                            <a:pt x="0" y="674421"/>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9" name="Freeform: Shape 18">
                      <a:extLst>
                        <a:ext uri="{FF2B5EF4-FFF2-40B4-BE49-F238E27FC236}">
                          <a16:creationId xmlns:a16="http://schemas.microsoft.com/office/drawing/2014/main" id="{C789655A-3E67-A9B3-A8B7-5B9D47F6F5B0}"/>
                        </a:ext>
                      </a:extLst>
                    </p:cNvPr>
                    <p:cNvSpPr/>
                    <p:nvPr/>
                  </p:nvSpPr>
                  <p:spPr>
                    <a:xfrm>
                      <a:off x="4597430" y="3295576"/>
                      <a:ext cx="1448009" cy="505817"/>
                    </a:xfrm>
                    <a:custGeom>
                      <a:avLst/>
                      <a:gdLst>
                        <a:gd name="connsiteX0" fmla="*/ 0 w 1930679"/>
                        <a:gd name="connsiteY0" fmla="*/ 0 h 674422"/>
                        <a:gd name="connsiteX1" fmla="*/ 1930679 w 1930679"/>
                        <a:gd name="connsiteY1" fmla="*/ 0 h 674422"/>
                        <a:gd name="connsiteX2" fmla="*/ 1930679 w 1930679"/>
                        <a:gd name="connsiteY2" fmla="*/ 674422 h 674422"/>
                        <a:gd name="connsiteX3" fmla="*/ 0 w 1930679"/>
                        <a:gd name="connsiteY3" fmla="*/ 674422 h 674422"/>
                        <a:gd name="connsiteX4" fmla="*/ 0 w 1930679"/>
                        <a:gd name="connsiteY4" fmla="*/ 0 h 6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79" h="674422">
                          <a:moveTo>
                            <a:pt x="0" y="0"/>
                          </a:moveTo>
                          <a:lnTo>
                            <a:pt x="1930679" y="0"/>
                          </a:lnTo>
                          <a:lnTo>
                            <a:pt x="1930679" y="674422"/>
                          </a:lnTo>
                          <a:lnTo>
                            <a:pt x="0" y="674422"/>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20" name="Freeform: Shape 19">
                      <a:extLst>
                        <a:ext uri="{FF2B5EF4-FFF2-40B4-BE49-F238E27FC236}">
                          <a16:creationId xmlns:a16="http://schemas.microsoft.com/office/drawing/2014/main" id="{BF788ADF-DD40-7CDF-F36A-0EB9B357B533}"/>
                        </a:ext>
                      </a:extLst>
                    </p:cNvPr>
                    <p:cNvSpPr/>
                    <p:nvPr/>
                  </p:nvSpPr>
                  <p:spPr>
                    <a:xfrm>
                      <a:off x="3101602" y="4672837"/>
                      <a:ext cx="1448009" cy="505817"/>
                    </a:xfrm>
                    <a:custGeom>
                      <a:avLst/>
                      <a:gdLst>
                        <a:gd name="connsiteX0" fmla="*/ 0 w 1930679"/>
                        <a:gd name="connsiteY0" fmla="*/ 0 h 674422"/>
                        <a:gd name="connsiteX1" fmla="*/ 1930679 w 1930679"/>
                        <a:gd name="connsiteY1" fmla="*/ 0 h 674422"/>
                        <a:gd name="connsiteX2" fmla="*/ 1930679 w 1930679"/>
                        <a:gd name="connsiteY2" fmla="*/ 674422 h 674422"/>
                        <a:gd name="connsiteX3" fmla="*/ 0 w 1930679"/>
                        <a:gd name="connsiteY3" fmla="*/ 674421 h 674422"/>
                        <a:gd name="connsiteX4" fmla="*/ 0 w 1930679"/>
                        <a:gd name="connsiteY4" fmla="*/ 0 h 6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79" h="674422">
                          <a:moveTo>
                            <a:pt x="0" y="0"/>
                          </a:moveTo>
                          <a:lnTo>
                            <a:pt x="1930679" y="0"/>
                          </a:lnTo>
                          <a:lnTo>
                            <a:pt x="1930679" y="674422"/>
                          </a:lnTo>
                          <a:lnTo>
                            <a:pt x="0" y="674421"/>
                          </a:lnTo>
                          <a:lnTo>
                            <a:pt x="0" y="0"/>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23" name="Freeform: Shape 22">
                      <a:extLst>
                        <a:ext uri="{FF2B5EF4-FFF2-40B4-BE49-F238E27FC236}">
                          <a16:creationId xmlns:a16="http://schemas.microsoft.com/office/drawing/2014/main" id="{21B8D951-2C6C-45C4-402A-63397188219C}"/>
                        </a:ext>
                      </a:extLst>
                    </p:cNvPr>
                    <p:cNvSpPr/>
                    <p:nvPr/>
                  </p:nvSpPr>
                  <p:spPr>
                    <a:xfrm>
                      <a:off x="4597430" y="4672837"/>
                      <a:ext cx="1448009" cy="505817"/>
                    </a:xfrm>
                    <a:custGeom>
                      <a:avLst/>
                      <a:gdLst>
                        <a:gd name="connsiteX0" fmla="*/ 0 w 1930679"/>
                        <a:gd name="connsiteY0" fmla="*/ 0 h 674422"/>
                        <a:gd name="connsiteX1" fmla="*/ 1930679 w 1930679"/>
                        <a:gd name="connsiteY1" fmla="*/ 0 h 674422"/>
                        <a:gd name="connsiteX2" fmla="*/ 1930679 w 1930679"/>
                        <a:gd name="connsiteY2" fmla="*/ 674422 h 674422"/>
                        <a:gd name="connsiteX3" fmla="*/ 0 w 1930679"/>
                        <a:gd name="connsiteY3" fmla="*/ 674422 h 674422"/>
                        <a:gd name="connsiteX4" fmla="*/ 0 w 1930679"/>
                        <a:gd name="connsiteY4" fmla="*/ 0 h 6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79" h="674422">
                          <a:moveTo>
                            <a:pt x="0" y="0"/>
                          </a:moveTo>
                          <a:lnTo>
                            <a:pt x="1930679" y="0"/>
                          </a:lnTo>
                          <a:lnTo>
                            <a:pt x="1930679" y="674422"/>
                          </a:lnTo>
                          <a:lnTo>
                            <a:pt x="0" y="674422"/>
                          </a:lnTo>
                          <a:lnTo>
                            <a:pt x="0"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24" name="Freeform: Shape 23">
                      <a:extLst>
                        <a:ext uri="{FF2B5EF4-FFF2-40B4-BE49-F238E27FC236}">
                          <a16:creationId xmlns:a16="http://schemas.microsoft.com/office/drawing/2014/main" id="{BAFE16A4-A3DE-AC60-0B1E-611A19195932}"/>
                        </a:ext>
                      </a:extLst>
                    </p:cNvPr>
                    <p:cNvSpPr/>
                    <p:nvPr/>
                  </p:nvSpPr>
                  <p:spPr>
                    <a:xfrm>
                      <a:off x="6093259" y="4672837"/>
                      <a:ext cx="1448009" cy="505817"/>
                    </a:xfrm>
                    <a:custGeom>
                      <a:avLst/>
                      <a:gdLst>
                        <a:gd name="connsiteX0" fmla="*/ 0 w 1930679"/>
                        <a:gd name="connsiteY0" fmla="*/ 0 h 674422"/>
                        <a:gd name="connsiteX1" fmla="*/ 1593468 w 1930679"/>
                        <a:gd name="connsiteY1" fmla="*/ 0 h 674422"/>
                        <a:gd name="connsiteX2" fmla="*/ 1930679 w 1930679"/>
                        <a:gd name="connsiteY2" fmla="*/ 337211 h 674422"/>
                        <a:gd name="connsiteX3" fmla="*/ 1930678 w 1930679"/>
                        <a:gd name="connsiteY3" fmla="*/ 337211 h 674422"/>
                        <a:gd name="connsiteX4" fmla="*/ 1593467 w 1930679"/>
                        <a:gd name="connsiteY4" fmla="*/ 674422 h 674422"/>
                        <a:gd name="connsiteX5" fmla="*/ 0 w 1930679"/>
                        <a:gd name="connsiteY5" fmla="*/ 674422 h 674422"/>
                        <a:gd name="connsiteX6" fmla="*/ 0 w 1930679"/>
                        <a:gd name="connsiteY6" fmla="*/ 0 h 67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679" h="674422">
                          <a:moveTo>
                            <a:pt x="0" y="0"/>
                          </a:moveTo>
                          <a:lnTo>
                            <a:pt x="1593468" y="0"/>
                          </a:lnTo>
                          <a:cubicBezTo>
                            <a:pt x="1779704" y="0"/>
                            <a:pt x="1930679" y="150975"/>
                            <a:pt x="1930679" y="337211"/>
                          </a:cubicBezTo>
                          <a:lnTo>
                            <a:pt x="1930678" y="337211"/>
                          </a:lnTo>
                          <a:cubicBezTo>
                            <a:pt x="1930678" y="523447"/>
                            <a:pt x="1779703" y="674422"/>
                            <a:pt x="1593467" y="674422"/>
                          </a:cubicBezTo>
                          <a:lnTo>
                            <a:pt x="0" y="674422"/>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34" name="TextBox 33">
                      <a:extLst>
                        <a:ext uri="{FF2B5EF4-FFF2-40B4-BE49-F238E27FC236}">
                          <a16:creationId xmlns:a16="http://schemas.microsoft.com/office/drawing/2014/main" id="{1CDA3933-96E6-AD63-2F5D-20E4DB25DB99}"/>
                        </a:ext>
                      </a:extLst>
                    </p:cNvPr>
                    <p:cNvSpPr txBox="1"/>
                    <p:nvPr/>
                  </p:nvSpPr>
                  <p:spPr>
                    <a:xfrm>
                      <a:off x="1888553" y="2062161"/>
                      <a:ext cx="879410" cy="218123"/>
                    </a:xfrm>
                    <a:prstGeom prst="rect">
                      <a:avLst/>
                    </a:prstGeom>
                    <a:noFill/>
                  </p:spPr>
                  <p:txBody>
                    <a:bodyPr wrap="square" lIns="0" rIns="0" rtlCol="0" anchor="ctr">
                      <a:spAutoFit/>
                    </a:bodyPr>
                    <a:lstStyle/>
                    <a:p>
                      <a:pPr algn="ctr">
                        <a:lnSpc>
                          <a:spcPts val="1200"/>
                        </a:lnSpc>
                      </a:pPr>
                      <a:endParaRPr lang="en-US" sz="1350" b="1" noProof="1">
                        <a:solidFill>
                          <a:schemeClr val="tx1">
                            <a:lumMod val="85000"/>
                            <a:lumOff val="15000"/>
                          </a:schemeClr>
                        </a:solidFill>
                      </a:endParaRPr>
                    </a:p>
                    <a:p>
                      <a:pPr algn="ctr">
                        <a:lnSpc>
                          <a:spcPts val="1200"/>
                        </a:lnSpc>
                      </a:pPr>
                      <a:r>
                        <a:rPr lang="en-US" b="1" u="sng" noProof="1">
                          <a:solidFill>
                            <a:schemeClr val="bg1"/>
                          </a:solidFill>
                          <a:latin typeface="Garet" panose="020B0604020202020204" charset="0"/>
                        </a:rPr>
                        <a:t>Introduction</a:t>
                      </a:r>
                    </a:p>
                  </p:txBody>
                </p:sp>
              </p:grpSp>
              <p:grpSp>
                <p:nvGrpSpPr>
                  <p:cNvPr id="100" name="Group 99">
                    <a:extLst>
                      <a:ext uri="{FF2B5EF4-FFF2-40B4-BE49-F238E27FC236}">
                        <a16:creationId xmlns:a16="http://schemas.microsoft.com/office/drawing/2014/main" id="{FA109E77-2D26-E9D0-923B-D1C83746FBEB}"/>
                      </a:ext>
                    </a:extLst>
                  </p:cNvPr>
                  <p:cNvGrpSpPr/>
                  <p:nvPr/>
                </p:nvGrpSpPr>
                <p:grpSpPr>
                  <a:xfrm>
                    <a:off x="3667497" y="2120872"/>
                    <a:ext cx="11761369" cy="7435307"/>
                    <a:chOff x="3667497" y="2120872"/>
                    <a:chExt cx="11761369" cy="7435307"/>
                  </a:xfrm>
                </p:grpSpPr>
                <p:pic>
                  <p:nvPicPr>
                    <p:cNvPr id="92" name="Picture 91">
                      <a:extLst>
                        <a:ext uri="{FF2B5EF4-FFF2-40B4-BE49-F238E27FC236}">
                          <a16:creationId xmlns:a16="http://schemas.microsoft.com/office/drawing/2014/main" id="{974D4362-C7A3-B33C-E5AA-27BFE44CF5D0}"/>
                        </a:ext>
                      </a:extLst>
                    </p:cNvPr>
                    <p:cNvPicPr>
                      <a:picLocks noChangeAspect="1"/>
                    </p:cNvPicPr>
                    <p:nvPr/>
                  </p:nvPicPr>
                  <p:blipFill>
                    <a:blip r:embed="rId4"/>
                    <a:stretch>
                      <a:fillRect/>
                    </a:stretch>
                  </p:blipFill>
                  <p:spPr>
                    <a:xfrm>
                      <a:off x="4801181" y="8503745"/>
                      <a:ext cx="1052434" cy="1052434"/>
                    </a:xfrm>
                    <a:prstGeom prst="rect">
                      <a:avLst/>
                    </a:prstGeom>
                  </p:spPr>
                </p:pic>
                <p:grpSp>
                  <p:nvGrpSpPr>
                    <p:cNvPr id="99" name="Group 98">
                      <a:extLst>
                        <a:ext uri="{FF2B5EF4-FFF2-40B4-BE49-F238E27FC236}">
                          <a16:creationId xmlns:a16="http://schemas.microsoft.com/office/drawing/2014/main" id="{952CCFE6-CDA3-9837-CBF3-B6A85D50E95A}"/>
                        </a:ext>
                      </a:extLst>
                    </p:cNvPr>
                    <p:cNvGrpSpPr/>
                    <p:nvPr/>
                  </p:nvGrpSpPr>
                  <p:grpSpPr>
                    <a:xfrm>
                      <a:off x="3667497" y="2120872"/>
                      <a:ext cx="11761369" cy="6741495"/>
                      <a:chOff x="3667497" y="2120872"/>
                      <a:chExt cx="11761369" cy="6741495"/>
                    </a:xfrm>
                  </p:grpSpPr>
                  <p:pic>
                    <p:nvPicPr>
                      <p:cNvPr id="74" name="Picture 73">
                        <a:extLst>
                          <a:ext uri="{FF2B5EF4-FFF2-40B4-BE49-F238E27FC236}">
                            <a16:creationId xmlns:a16="http://schemas.microsoft.com/office/drawing/2014/main" id="{3A8762F2-6C04-5F24-38DD-5BF61E23720A}"/>
                          </a:ext>
                        </a:extLst>
                      </p:cNvPr>
                      <p:cNvPicPr>
                        <a:picLocks noChangeAspect="1"/>
                      </p:cNvPicPr>
                      <p:nvPr/>
                    </p:nvPicPr>
                    <p:blipFill>
                      <a:blip r:embed="rId5"/>
                      <a:stretch>
                        <a:fillRect/>
                      </a:stretch>
                    </p:blipFill>
                    <p:spPr>
                      <a:xfrm>
                        <a:off x="8626017" y="2120872"/>
                        <a:ext cx="1052434" cy="1052434"/>
                      </a:xfrm>
                      <a:prstGeom prst="rect">
                        <a:avLst/>
                      </a:prstGeom>
                    </p:spPr>
                  </p:pic>
                  <p:grpSp>
                    <p:nvGrpSpPr>
                      <p:cNvPr id="98" name="Group 97">
                        <a:extLst>
                          <a:ext uri="{FF2B5EF4-FFF2-40B4-BE49-F238E27FC236}">
                            <a16:creationId xmlns:a16="http://schemas.microsoft.com/office/drawing/2014/main" id="{2EE8D794-4F0D-9DF7-5FE4-024E94CA961C}"/>
                          </a:ext>
                        </a:extLst>
                      </p:cNvPr>
                      <p:cNvGrpSpPr/>
                      <p:nvPr/>
                    </p:nvGrpSpPr>
                    <p:grpSpPr>
                      <a:xfrm>
                        <a:off x="3667497" y="3001504"/>
                        <a:ext cx="11761369" cy="5860863"/>
                        <a:chOff x="3667497" y="3001504"/>
                        <a:chExt cx="11761369" cy="5860863"/>
                      </a:xfrm>
                    </p:grpSpPr>
                    <p:sp>
                      <p:nvSpPr>
                        <p:cNvPr id="62" name="TextBox 61">
                          <a:extLst>
                            <a:ext uri="{FF2B5EF4-FFF2-40B4-BE49-F238E27FC236}">
                              <a16:creationId xmlns:a16="http://schemas.microsoft.com/office/drawing/2014/main" id="{2BCF9650-44BE-C8D9-5348-C1E8599F4516}"/>
                            </a:ext>
                          </a:extLst>
                        </p:cNvPr>
                        <p:cNvSpPr txBox="1"/>
                        <p:nvPr/>
                      </p:nvSpPr>
                      <p:spPr>
                        <a:xfrm>
                          <a:off x="6246870" y="3020219"/>
                          <a:ext cx="2165698" cy="430887"/>
                        </a:xfrm>
                        <a:prstGeom prst="rect">
                          <a:avLst/>
                        </a:prstGeom>
                        <a:noFill/>
                      </p:spPr>
                      <p:txBody>
                        <a:bodyPr wrap="square" lIns="0" rIns="0" rtlCol="0" anchor="ctr">
                          <a:spAutoFit/>
                        </a:bodyPr>
                        <a:lstStyle/>
                        <a:p>
                          <a:pPr algn="ctr">
                            <a:lnSpc>
                              <a:spcPts val="1200"/>
                            </a:lnSpc>
                          </a:pPr>
                          <a:endParaRPr lang="en-US" sz="1350" b="1" noProof="1">
                            <a:solidFill>
                              <a:schemeClr val="tx1">
                                <a:lumMod val="85000"/>
                                <a:lumOff val="15000"/>
                              </a:schemeClr>
                            </a:solidFill>
                          </a:endParaRPr>
                        </a:p>
                        <a:p>
                          <a:pPr algn="ctr">
                            <a:lnSpc>
                              <a:spcPts val="1200"/>
                            </a:lnSpc>
                          </a:pPr>
                          <a:r>
                            <a:rPr lang="en-US" b="1" u="sng" noProof="1">
                              <a:solidFill>
                                <a:schemeClr val="bg1"/>
                              </a:solidFill>
                              <a:latin typeface="Garet" panose="020B0604020202020204" charset="0"/>
                            </a:rPr>
                            <a:t>Data Overview</a:t>
                          </a:r>
                        </a:p>
                      </p:txBody>
                    </p:sp>
                    <p:sp>
                      <p:nvSpPr>
                        <p:cNvPr id="63" name="TextBox 62">
                          <a:extLst>
                            <a:ext uri="{FF2B5EF4-FFF2-40B4-BE49-F238E27FC236}">
                              <a16:creationId xmlns:a16="http://schemas.microsoft.com/office/drawing/2014/main" id="{646F8882-78D7-72AC-8D83-887D4F1910AA}"/>
                            </a:ext>
                          </a:extLst>
                        </p:cNvPr>
                        <p:cNvSpPr txBox="1"/>
                        <p:nvPr/>
                      </p:nvSpPr>
                      <p:spPr>
                        <a:xfrm>
                          <a:off x="6276380" y="5708020"/>
                          <a:ext cx="2165698" cy="430887"/>
                        </a:xfrm>
                        <a:prstGeom prst="rect">
                          <a:avLst/>
                        </a:prstGeom>
                        <a:noFill/>
                      </p:spPr>
                      <p:txBody>
                        <a:bodyPr wrap="square" lIns="0" rIns="0" rtlCol="0" anchor="ctr">
                          <a:spAutoFit/>
                        </a:bodyPr>
                        <a:lstStyle/>
                        <a:p>
                          <a:pPr algn="ctr">
                            <a:lnSpc>
                              <a:spcPts val="1200"/>
                            </a:lnSpc>
                          </a:pPr>
                          <a:endParaRPr lang="en-US" sz="1350" b="1" noProof="1">
                            <a:solidFill>
                              <a:schemeClr val="tx1">
                                <a:lumMod val="85000"/>
                                <a:lumOff val="15000"/>
                              </a:schemeClr>
                            </a:solidFill>
                          </a:endParaRPr>
                        </a:p>
                        <a:p>
                          <a:pPr algn="ctr">
                            <a:lnSpc>
                              <a:spcPts val="1200"/>
                            </a:lnSpc>
                          </a:pPr>
                          <a:r>
                            <a:rPr lang="en-US" b="1" u="sng" noProof="1">
                              <a:solidFill>
                                <a:schemeClr val="bg1"/>
                              </a:solidFill>
                              <a:latin typeface="Garet" panose="020B0604020202020204" charset="0"/>
                            </a:rPr>
                            <a:t>Model Training</a:t>
                          </a:r>
                        </a:p>
                      </p:txBody>
                    </p:sp>
                    <p:sp>
                      <p:nvSpPr>
                        <p:cNvPr id="64" name="TextBox 63">
                          <a:extLst>
                            <a:ext uri="{FF2B5EF4-FFF2-40B4-BE49-F238E27FC236}">
                              <a16:creationId xmlns:a16="http://schemas.microsoft.com/office/drawing/2014/main" id="{1DA9E4D3-2FA2-E8B4-2950-07A4F456EE0B}"/>
                            </a:ext>
                          </a:extLst>
                        </p:cNvPr>
                        <p:cNvSpPr txBox="1"/>
                        <p:nvPr/>
                      </p:nvSpPr>
                      <p:spPr>
                        <a:xfrm>
                          <a:off x="9947693" y="5717187"/>
                          <a:ext cx="2165698" cy="430887"/>
                        </a:xfrm>
                        <a:prstGeom prst="rect">
                          <a:avLst/>
                        </a:prstGeom>
                        <a:noFill/>
                      </p:spPr>
                      <p:txBody>
                        <a:bodyPr wrap="square" lIns="0" rIns="0" rtlCol="0" anchor="ctr">
                          <a:spAutoFit/>
                        </a:bodyPr>
                        <a:lstStyle/>
                        <a:p>
                          <a:pPr algn="ctr">
                            <a:lnSpc>
                              <a:spcPts val="1200"/>
                            </a:lnSpc>
                          </a:pPr>
                          <a:endParaRPr lang="en-US" sz="1350" b="1" noProof="1">
                            <a:solidFill>
                              <a:schemeClr val="tx1">
                                <a:lumMod val="85000"/>
                                <a:lumOff val="15000"/>
                              </a:schemeClr>
                            </a:solidFill>
                          </a:endParaRPr>
                        </a:p>
                        <a:p>
                          <a:pPr algn="ctr">
                            <a:lnSpc>
                              <a:spcPts val="1200"/>
                            </a:lnSpc>
                          </a:pPr>
                          <a:r>
                            <a:rPr lang="en-US" b="1" u="sng" noProof="1">
                              <a:latin typeface="Garet" panose="020B0604020202020204" charset="0"/>
                            </a:rPr>
                            <a:t>Data Pipeline</a:t>
                          </a:r>
                        </a:p>
                      </p:txBody>
                    </p:sp>
                    <p:sp>
                      <p:nvSpPr>
                        <p:cNvPr id="65" name="TextBox 64">
                          <a:extLst>
                            <a:ext uri="{FF2B5EF4-FFF2-40B4-BE49-F238E27FC236}">
                              <a16:creationId xmlns:a16="http://schemas.microsoft.com/office/drawing/2014/main" id="{72C3D868-00FC-8256-6BF9-E8D6C322E025}"/>
                            </a:ext>
                          </a:extLst>
                        </p:cNvPr>
                        <p:cNvSpPr txBox="1"/>
                        <p:nvPr/>
                      </p:nvSpPr>
                      <p:spPr>
                        <a:xfrm rot="5400000">
                          <a:off x="13438817" y="4200406"/>
                          <a:ext cx="2165698" cy="800219"/>
                        </a:xfrm>
                        <a:prstGeom prst="rect">
                          <a:avLst/>
                        </a:prstGeom>
                        <a:noFill/>
                      </p:spPr>
                      <p:txBody>
                        <a:bodyPr wrap="square" lIns="0" rIns="0" rtlCol="0" anchor="ctr">
                          <a:spAutoFit/>
                        </a:bodyPr>
                        <a:lstStyle/>
                        <a:p>
                          <a:pPr algn="ctr">
                            <a:lnSpc>
                              <a:spcPts val="1200"/>
                            </a:lnSpc>
                          </a:pPr>
                          <a:endParaRPr lang="en-US" sz="1350" b="1" noProof="1">
                            <a:solidFill>
                              <a:schemeClr val="tx1">
                                <a:lumMod val="85000"/>
                                <a:lumOff val="15000"/>
                              </a:schemeClr>
                            </a:solidFill>
                          </a:endParaRPr>
                        </a:p>
                        <a:p>
                          <a:pPr algn="ctr"/>
                          <a:r>
                            <a:rPr lang="en-US" b="1" u="sng" noProof="1">
                              <a:latin typeface="Garet" panose="020B0604020202020204" charset="0"/>
                            </a:rPr>
                            <a:t>Feature Engineering</a:t>
                          </a:r>
                        </a:p>
                      </p:txBody>
                    </p:sp>
                    <p:sp>
                      <p:nvSpPr>
                        <p:cNvPr id="66" name="TextBox 65">
                          <a:extLst>
                            <a:ext uri="{FF2B5EF4-FFF2-40B4-BE49-F238E27FC236}">
                              <a16:creationId xmlns:a16="http://schemas.microsoft.com/office/drawing/2014/main" id="{23B30D5F-FA4B-F3C7-1A02-3CD4D83FE7E7}"/>
                            </a:ext>
                          </a:extLst>
                        </p:cNvPr>
                        <p:cNvSpPr txBox="1"/>
                        <p:nvPr/>
                      </p:nvSpPr>
                      <p:spPr>
                        <a:xfrm>
                          <a:off x="9900701" y="3001504"/>
                          <a:ext cx="2165698" cy="430887"/>
                        </a:xfrm>
                        <a:prstGeom prst="rect">
                          <a:avLst/>
                        </a:prstGeom>
                        <a:noFill/>
                      </p:spPr>
                      <p:txBody>
                        <a:bodyPr wrap="square" lIns="0" rIns="0" rtlCol="0" anchor="ctr">
                          <a:spAutoFit/>
                        </a:bodyPr>
                        <a:lstStyle/>
                        <a:p>
                          <a:pPr algn="ctr">
                            <a:lnSpc>
                              <a:spcPts val="1200"/>
                            </a:lnSpc>
                          </a:pPr>
                          <a:endParaRPr lang="en-US" sz="1350" b="1" noProof="1">
                            <a:solidFill>
                              <a:schemeClr val="tx1">
                                <a:lumMod val="85000"/>
                                <a:lumOff val="15000"/>
                              </a:schemeClr>
                            </a:solidFill>
                          </a:endParaRPr>
                        </a:p>
                        <a:p>
                          <a:pPr algn="ctr">
                            <a:lnSpc>
                              <a:spcPts val="1200"/>
                            </a:lnSpc>
                          </a:pPr>
                          <a:r>
                            <a:rPr lang="en-US" b="1" u="sng" noProof="1">
                              <a:solidFill>
                                <a:schemeClr val="bg1"/>
                              </a:solidFill>
                              <a:latin typeface="Garet" panose="020B0604020202020204" charset="0"/>
                            </a:rPr>
                            <a:t>EDA</a:t>
                          </a:r>
                        </a:p>
                      </p:txBody>
                    </p:sp>
                    <p:sp>
                      <p:nvSpPr>
                        <p:cNvPr id="67" name="TextBox 66">
                          <a:extLst>
                            <a:ext uri="{FF2B5EF4-FFF2-40B4-BE49-F238E27FC236}">
                              <a16:creationId xmlns:a16="http://schemas.microsoft.com/office/drawing/2014/main" id="{DF21C6DC-4F59-33FC-1940-D08DA0694377}"/>
                            </a:ext>
                          </a:extLst>
                        </p:cNvPr>
                        <p:cNvSpPr txBox="1"/>
                        <p:nvPr/>
                      </p:nvSpPr>
                      <p:spPr>
                        <a:xfrm rot="16200000">
                          <a:off x="2800092" y="7122501"/>
                          <a:ext cx="2165698" cy="430887"/>
                        </a:xfrm>
                        <a:prstGeom prst="rect">
                          <a:avLst/>
                        </a:prstGeom>
                        <a:noFill/>
                      </p:spPr>
                      <p:txBody>
                        <a:bodyPr wrap="square" lIns="0" rIns="0" rtlCol="0" anchor="ctr">
                          <a:spAutoFit/>
                        </a:bodyPr>
                        <a:lstStyle/>
                        <a:p>
                          <a:pPr algn="ctr">
                            <a:lnSpc>
                              <a:spcPts val="1200"/>
                            </a:lnSpc>
                          </a:pPr>
                          <a:endParaRPr lang="en-US" sz="1350" b="1" noProof="1">
                            <a:solidFill>
                              <a:schemeClr val="tx1">
                                <a:lumMod val="85000"/>
                                <a:lumOff val="15000"/>
                              </a:schemeClr>
                            </a:solidFill>
                          </a:endParaRPr>
                        </a:p>
                        <a:p>
                          <a:pPr algn="ctr">
                            <a:lnSpc>
                              <a:spcPts val="1200"/>
                            </a:lnSpc>
                          </a:pPr>
                          <a:r>
                            <a:rPr lang="en-US" b="1" u="sng" noProof="1">
                              <a:solidFill>
                                <a:schemeClr val="bg1"/>
                              </a:solidFill>
                              <a:latin typeface="Garet" panose="020B0604020202020204" charset="0"/>
                            </a:rPr>
                            <a:t>Result</a:t>
                          </a:r>
                        </a:p>
                      </p:txBody>
                    </p:sp>
                    <p:sp>
                      <p:nvSpPr>
                        <p:cNvPr id="68" name="TextBox 67">
                          <a:extLst>
                            <a:ext uri="{FF2B5EF4-FFF2-40B4-BE49-F238E27FC236}">
                              <a16:creationId xmlns:a16="http://schemas.microsoft.com/office/drawing/2014/main" id="{0AC9D496-1B70-D258-649E-D30A9C0EC09C}"/>
                            </a:ext>
                          </a:extLst>
                        </p:cNvPr>
                        <p:cNvSpPr txBox="1"/>
                        <p:nvPr/>
                      </p:nvSpPr>
                      <p:spPr>
                        <a:xfrm>
                          <a:off x="13263168" y="8431480"/>
                          <a:ext cx="2165698" cy="430887"/>
                        </a:xfrm>
                        <a:prstGeom prst="rect">
                          <a:avLst/>
                        </a:prstGeom>
                        <a:noFill/>
                      </p:spPr>
                      <p:txBody>
                        <a:bodyPr wrap="square" lIns="0" rIns="0" rtlCol="0" anchor="ctr">
                          <a:spAutoFit/>
                        </a:bodyPr>
                        <a:lstStyle/>
                        <a:p>
                          <a:pPr algn="ctr">
                            <a:lnSpc>
                              <a:spcPts val="1200"/>
                            </a:lnSpc>
                          </a:pPr>
                          <a:endParaRPr lang="en-US" sz="1350" b="1" noProof="1">
                            <a:solidFill>
                              <a:schemeClr val="tx1">
                                <a:lumMod val="85000"/>
                                <a:lumOff val="15000"/>
                              </a:schemeClr>
                            </a:solidFill>
                          </a:endParaRPr>
                        </a:p>
                        <a:p>
                          <a:pPr algn="ctr">
                            <a:lnSpc>
                              <a:spcPts val="1200"/>
                            </a:lnSpc>
                          </a:pPr>
                          <a:r>
                            <a:rPr lang="en-US" b="1" u="sng" noProof="1">
                              <a:solidFill>
                                <a:schemeClr val="bg1"/>
                              </a:solidFill>
                              <a:latin typeface="Garet" panose="020B0604020202020204" charset="0"/>
                            </a:rPr>
                            <a:t>Conclusion</a:t>
                          </a:r>
                        </a:p>
                      </p:txBody>
                    </p:sp>
                    <p:sp>
                      <p:nvSpPr>
                        <p:cNvPr id="69" name="TextBox 68">
                          <a:extLst>
                            <a:ext uri="{FF2B5EF4-FFF2-40B4-BE49-F238E27FC236}">
                              <a16:creationId xmlns:a16="http://schemas.microsoft.com/office/drawing/2014/main" id="{E7CC435C-F0CC-08E2-1879-22075A5D2937}"/>
                            </a:ext>
                          </a:extLst>
                        </p:cNvPr>
                        <p:cNvSpPr txBox="1"/>
                        <p:nvPr/>
                      </p:nvSpPr>
                      <p:spPr>
                        <a:xfrm>
                          <a:off x="9874993" y="8347958"/>
                          <a:ext cx="2165698" cy="430887"/>
                        </a:xfrm>
                        <a:prstGeom prst="rect">
                          <a:avLst/>
                        </a:prstGeom>
                        <a:noFill/>
                      </p:spPr>
                      <p:txBody>
                        <a:bodyPr wrap="square" lIns="0" rIns="0" rtlCol="0" anchor="ctr">
                          <a:spAutoFit/>
                        </a:bodyPr>
                        <a:lstStyle/>
                        <a:p>
                          <a:pPr algn="ctr">
                            <a:lnSpc>
                              <a:spcPts val="1200"/>
                            </a:lnSpc>
                          </a:pPr>
                          <a:endParaRPr lang="en-US" sz="1350" b="1" noProof="1">
                            <a:solidFill>
                              <a:schemeClr val="tx1">
                                <a:lumMod val="85000"/>
                                <a:lumOff val="15000"/>
                              </a:schemeClr>
                            </a:solidFill>
                          </a:endParaRPr>
                        </a:p>
                        <a:p>
                          <a:pPr algn="ctr">
                            <a:lnSpc>
                              <a:spcPts val="1200"/>
                            </a:lnSpc>
                          </a:pPr>
                          <a:r>
                            <a:rPr lang="en-US" b="1" u="sng" noProof="1">
                              <a:solidFill>
                                <a:schemeClr val="bg1"/>
                              </a:solidFill>
                              <a:latin typeface="Garet" panose="020B0604020202020204" charset="0"/>
                            </a:rPr>
                            <a:t>Deployment</a:t>
                          </a:r>
                        </a:p>
                      </p:txBody>
                    </p:sp>
                    <p:sp>
                      <p:nvSpPr>
                        <p:cNvPr id="70" name="TextBox 69">
                          <a:extLst>
                            <a:ext uri="{FF2B5EF4-FFF2-40B4-BE49-F238E27FC236}">
                              <a16:creationId xmlns:a16="http://schemas.microsoft.com/office/drawing/2014/main" id="{53FC8AD9-850E-6B0C-9A9C-9E2365BB4BF0}"/>
                            </a:ext>
                          </a:extLst>
                        </p:cNvPr>
                        <p:cNvSpPr txBox="1"/>
                        <p:nvPr/>
                      </p:nvSpPr>
                      <p:spPr>
                        <a:xfrm>
                          <a:off x="6182225" y="8347958"/>
                          <a:ext cx="2165698" cy="430887"/>
                        </a:xfrm>
                        <a:prstGeom prst="rect">
                          <a:avLst/>
                        </a:prstGeom>
                        <a:noFill/>
                      </p:spPr>
                      <p:txBody>
                        <a:bodyPr wrap="square" lIns="0" rIns="0" rtlCol="0" anchor="ctr">
                          <a:spAutoFit/>
                        </a:bodyPr>
                        <a:lstStyle/>
                        <a:p>
                          <a:pPr algn="ctr">
                            <a:lnSpc>
                              <a:spcPts val="1200"/>
                            </a:lnSpc>
                          </a:pPr>
                          <a:endParaRPr lang="en-US" sz="1350" b="1" noProof="1">
                            <a:solidFill>
                              <a:schemeClr val="tx1">
                                <a:lumMod val="85000"/>
                                <a:lumOff val="15000"/>
                              </a:schemeClr>
                            </a:solidFill>
                          </a:endParaRPr>
                        </a:p>
                        <a:p>
                          <a:pPr algn="ctr">
                            <a:lnSpc>
                              <a:spcPts val="1200"/>
                            </a:lnSpc>
                          </a:pPr>
                          <a:r>
                            <a:rPr lang="en-US" b="1" u="sng" noProof="1">
                              <a:solidFill>
                                <a:schemeClr val="bg1"/>
                              </a:solidFill>
                              <a:latin typeface="Garet" panose="020B0604020202020204" charset="0"/>
                            </a:rPr>
                            <a:t>Interpretability</a:t>
                          </a:r>
                        </a:p>
                      </p:txBody>
                    </p:sp>
                    <p:pic>
                      <p:nvPicPr>
                        <p:cNvPr id="72" name="Picture 71">
                          <a:extLst>
                            <a:ext uri="{FF2B5EF4-FFF2-40B4-BE49-F238E27FC236}">
                              <a16:creationId xmlns:a16="http://schemas.microsoft.com/office/drawing/2014/main" id="{A10B70A3-7BDD-4E61-680F-789260474159}"/>
                            </a:ext>
                          </a:extLst>
                        </p:cNvPr>
                        <p:cNvPicPr>
                          <a:picLocks noChangeAspect="1"/>
                        </p:cNvPicPr>
                        <p:nvPr/>
                      </p:nvPicPr>
                      <p:blipFill>
                        <a:blip r:embed="rId6"/>
                        <a:stretch>
                          <a:fillRect/>
                        </a:stretch>
                      </p:blipFill>
                      <p:spPr>
                        <a:xfrm>
                          <a:off x="4878328" y="3285541"/>
                          <a:ext cx="1168156" cy="1168156"/>
                        </a:xfrm>
                        <a:prstGeom prst="rect">
                          <a:avLst/>
                        </a:prstGeom>
                      </p:spPr>
                    </p:pic>
                    <p:pic>
                      <p:nvPicPr>
                        <p:cNvPr id="76" name="Picture 75">
                          <a:extLst>
                            <a:ext uri="{FF2B5EF4-FFF2-40B4-BE49-F238E27FC236}">
                              <a16:creationId xmlns:a16="http://schemas.microsoft.com/office/drawing/2014/main" id="{2FC51A9D-BC47-7A78-2E01-8364729D797F}"/>
                            </a:ext>
                          </a:extLst>
                        </p:cNvPr>
                        <p:cNvPicPr>
                          <a:picLocks noChangeAspect="1"/>
                        </p:cNvPicPr>
                        <p:nvPr/>
                      </p:nvPicPr>
                      <p:blipFill>
                        <a:blip r:embed="rId7"/>
                        <a:stretch>
                          <a:fillRect/>
                        </a:stretch>
                      </p:blipFill>
                      <p:spPr>
                        <a:xfrm>
                          <a:off x="12342235" y="3211351"/>
                          <a:ext cx="1066800" cy="1066800"/>
                        </a:xfrm>
                        <a:prstGeom prst="rect">
                          <a:avLst/>
                        </a:prstGeom>
                      </p:spPr>
                    </p:pic>
                    <p:pic>
                      <p:nvPicPr>
                        <p:cNvPr id="78" name="Picture 77">
                          <a:extLst>
                            <a:ext uri="{FF2B5EF4-FFF2-40B4-BE49-F238E27FC236}">
                              <a16:creationId xmlns:a16="http://schemas.microsoft.com/office/drawing/2014/main" id="{28531C1B-3605-F469-B901-BE049B132811}"/>
                            </a:ext>
                          </a:extLst>
                        </p:cNvPr>
                        <p:cNvPicPr>
                          <a:picLocks noChangeAspect="1"/>
                        </p:cNvPicPr>
                        <p:nvPr/>
                      </p:nvPicPr>
                      <p:blipFill>
                        <a:blip r:embed="rId8"/>
                        <a:stretch>
                          <a:fillRect/>
                        </a:stretch>
                      </p:blipFill>
                      <p:spPr>
                        <a:xfrm>
                          <a:off x="12164584" y="5890764"/>
                          <a:ext cx="1371600" cy="1371600"/>
                        </a:xfrm>
                        <a:prstGeom prst="rect">
                          <a:avLst/>
                        </a:prstGeom>
                      </p:spPr>
                    </p:pic>
                    <p:pic>
                      <p:nvPicPr>
                        <p:cNvPr id="80" name="Picture 79">
                          <a:extLst>
                            <a:ext uri="{FF2B5EF4-FFF2-40B4-BE49-F238E27FC236}">
                              <a16:creationId xmlns:a16="http://schemas.microsoft.com/office/drawing/2014/main" id="{A49325CA-214E-72A1-9002-A52283B9EDF5}"/>
                            </a:ext>
                          </a:extLst>
                        </p:cNvPr>
                        <p:cNvPicPr>
                          <a:picLocks noChangeAspect="1"/>
                        </p:cNvPicPr>
                        <p:nvPr/>
                      </p:nvPicPr>
                      <p:blipFill>
                        <a:blip r:embed="rId9"/>
                        <a:stretch>
                          <a:fillRect/>
                        </a:stretch>
                      </p:blipFill>
                      <p:spPr>
                        <a:xfrm>
                          <a:off x="8568156" y="5968718"/>
                          <a:ext cx="1168156" cy="1168156"/>
                        </a:xfrm>
                        <a:prstGeom prst="rect">
                          <a:avLst/>
                        </a:prstGeom>
                      </p:spPr>
                    </p:pic>
                    <p:pic>
                      <p:nvPicPr>
                        <p:cNvPr id="82" name="Picture 81">
                          <a:extLst>
                            <a:ext uri="{FF2B5EF4-FFF2-40B4-BE49-F238E27FC236}">
                              <a16:creationId xmlns:a16="http://schemas.microsoft.com/office/drawing/2014/main" id="{B2CD0EDE-9990-57AC-77CA-41ED5C38C760}"/>
                            </a:ext>
                          </a:extLst>
                        </p:cNvPr>
                        <p:cNvPicPr>
                          <a:picLocks noChangeAspect="1"/>
                        </p:cNvPicPr>
                        <p:nvPr/>
                      </p:nvPicPr>
                      <p:blipFill>
                        <a:blip r:embed="rId10"/>
                        <a:stretch>
                          <a:fillRect/>
                        </a:stretch>
                      </p:blipFill>
                      <p:spPr>
                        <a:xfrm>
                          <a:off x="4878232" y="5950477"/>
                          <a:ext cx="1168156" cy="1036940"/>
                        </a:xfrm>
                        <a:prstGeom prst="rect">
                          <a:avLst/>
                        </a:prstGeom>
                      </p:spPr>
                    </p:pic>
                    <p:pic>
                      <p:nvPicPr>
                        <p:cNvPr id="94" name="Picture 93">
                          <a:extLst>
                            <a:ext uri="{FF2B5EF4-FFF2-40B4-BE49-F238E27FC236}">
                              <a16:creationId xmlns:a16="http://schemas.microsoft.com/office/drawing/2014/main" id="{0E507E16-7BE2-5DEA-B6B4-2467702A7931}"/>
                            </a:ext>
                          </a:extLst>
                        </p:cNvPr>
                        <p:cNvPicPr>
                          <a:picLocks noChangeAspect="1"/>
                        </p:cNvPicPr>
                        <p:nvPr/>
                      </p:nvPicPr>
                      <p:blipFill>
                        <a:blip r:embed="rId11"/>
                        <a:stretch>
                          <a:fillRect/>
                        </a:stretch>
                      </p:blipFill>
                      <p:spPr>
                        <a:xfrm>
                          <a:off x="8580778" y="7530663"/>
                          <a:ext cx="1185212" cy="1185212"/>
                        </a:xfrm>
                        <a:prstGeom prst="rect">
                          <a:avLst/>
                        </a:prstGeom>
                      </p:spPr>
                    </p:pic>
                  </p:grpSp>
                </p:grpSp>
              </p:grpSp>
            </p:grpSp>
            <p:pic>
              <p:nvPicPr>
                <p:cNvPr id="97" name="Picture 96">
                  <a:extLst>
                    <a:ext uri="{FF2B5EF4-FFF2-40B4-BE49-F238E27FC236}">
                      <a16:creationId xmlns:a16="http://schemas.microsoft.com/office/drawing/2014/main" id="{C973D258-ED04-2E87-5106-06CF361C4A70}"/>
                    </a:ext>
                  </a:extLst>
                </p:cNvPr>
                <p:cNvPicPr>
                  <a:picLocks noChangeAspect="1"/>
                </p:cNvPicPr>
                <p:nvPr/>
              </p:nvPicPr>
              <p:blipFill>
                <a:blip r:embed="rId12"/>
                <a:stretch>
                  <a:fillRect/>
                </a:stretch>
              </p:blipFill>
              <p:spPr>
                <a:xfrm>
                  <a:off x="12040512" y="8374989"/>
                  <a:ext cx="1368523" cy="1368523"/>
                </a:xfrm>
                <a:prstGeom prst="rect">
                  <a:avLst/>
                </a:prstGeom>
              </p:spPr>
            </p:pic>
          </p:grpSp>
          <p:sp>
            <p:nvSpPr>
              <p:cNvPr id="103" name="TextBox 5">
                <a:extLst>
                  <a:ext uri="{FF2B5EF4-FFF2-40B4-BE49-F238E27FC236}">
                    <a16:creationId xmlns:a16="http://schemas.microsoft.com/office/drawing/2014/main" id="{C22621E0-0C9A-36D3-BD77-689F4194B253}"/>
                  </a:ext>
                </a:extLst>
              </p:cNvPr>
              <p:cNvSpPr txBox="1"/>
              <p:nvPr/>
            </p:nvSpPr>
            <p:spPr>
              <a:xfrm>
                <a:off x="3514337" y="850721"/>
                <a:ext cx="11967470" cy="1422762"/>
              </a:xfrm>
              <a:prstGeom prst="rect">
                <a:avLst/>
              </a:prstGeom>
            </p:spPr>
            <p:txBody>
              <a:bodyPr lIns="0" tIns="0" rIns="0" bIns="0" rtlCol="0" anchor="t">
                <a:spAutoFit/>
              </a:bodyPr>
              <a:lstStyle/>
              <a:p>
                <a:pPr algn="ctr">
                  <a:lnSpc>
                    <a:spcPts val="10588"/>
                  </a:lnSpc>
                </a:pPr>
                <a:r>
                  <a:rPr lang="en-US" sz="10483" b="1" dirty="0">
                    <a:solidFill>
                      <a:srgbClr val="FFFFFF"/>
                    </a:solidFill>
                    <a:latin typeface="Garet Bold"/>
                    <a:ea typeface="Garet Bold"/>
                    <a:cs typeface="Garet Bold"/>
                    <a:sym typeface="Garet Bold"/>
                  </a:rPr>
                  <a:t>AGENDA</a:t>
                </a:r>
              </a:p>
            </p:txBody>
          </p:sp>
        </p:grpSp>
        <p:sp>
          <p:nvSpPr>
            <p:cNvPr id="105" name="Freeform 9">
              <a:extLst>
                <a:ext uri="{FF2B5EF4-FFF2-40B4-BE49-F238E27FC236}">
                  <a16:creationId xmlns:a16="http://schemas.microsoft.com/office/drawing/2014/main" id="{7A173236-86B6-79BA-AFB9-8D5985C0019C}"/>
                </a:ext>
              </a:extLst>
            </p:cNvPr>
            <p:cNvSpPr/>
            <p:nvPr/>
          </p:nvSpPr>
          <p:spPr>
            <a:xfrm>
              <a:off x="16214985" y="9594955"/>
              <a:ext cx="1914041" cy="464680"/>
            </a:xfrm>
            <a:custGeom>
              <a:avLst/>
              <a:gdLst/>
              <a:ahLst/>
              <a:cxnLst/>
              <a:rect l="l" t="t" r="r" b="b"/>
              <a:pathLst>
                <a:path w="5759792" h="1451376">
                  <a:moveTo>
                    <a:pt x="0" y="0"/>
                  </a:moveTo>
                  <a:lnTo>
                    <a:pt x="5759792" y="0"/>
                  </a:lnTo>
                  <a:lnTo>
                    <a:pt x="5759792" y="1451376"/>
                  </a:lnTo>
                  <a:lnTo>
                    <a:pt x="0" y="1451376"/>
                  </a:lnTo>
                  <a:lnTo>
                    <a:pt x="0" y="0"/>
                  </a:lnTo>
                  <a:close/>
                </a:path>
              </a:pathLst>
            </a:custGeom>
            <a:blipFill>
              <a:blip r:embed="rId13"/>
              <a:stretch>
                <a:fillRect/>
              </a:stretch>
            </a:blipFill>
          </p:spPr>
          <p:txBody>
            <a:bodyPr/>
            <a:lstStyle/>
            <a:p>
              <a:endParaRPr lang="en-IN"/>
            </a:p>
          </p:txBody>
        </p:sp>
      </p:grpSp>
    </p:spTree>
    <p:extLst>
      <p:ext uri="{BB962C8B-B14F-4D97-AF65-F5344CB8AC3E}">
        <p14:creationId xmlns:p14="http://schemas.microsoft.com/office/powerpoint/2010/main" val="3614737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0C39"/>
        </a:solidFill>
        <a:effectLst/>
      </p:bgPr>
    </p:bg>
    <p:spTree>
      <p:nvGrpSpPr>
        <p:cNvPr id="1" name="">
          <a:extLst>
            <a:ext uri="{FF2B5EF4-FFF2-40B4-BE49-F238E27FC236}">
              <a16:creationId xmlns:a16="http://schemas.microsoft.com/office/drawing/2014/main" id="{A1246BA2-33BE-79D9-C39F-D809406B6B8E}"/>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70D21216-B932-49A8-3668-14A16C8E0215}"/>
              </a:ext>
            </a:extLst>
          </p:cNvPr>
          <p:cNvGrpSpPr/>
          <p:nvPr/>
        </p:nvGrpSpPr>
        <p:grpSpPr>
          <a:xfrm>
            <a:off x="-1066800" y="-800100"/>
            <a:ext cx="24125958" cy="13528399"/>
            <a:chOff x="-1062176" y="-529230"/>
            <a:chExt cx="24125958" cy="13528399"/>
          </a:xfrm>
        </p:grpSpPr>
        <p:pic>
          <p:nvPicPr>
            <p:cNvPr id="18" name="Picture 17">
              <a:extLst>
                <a:ext uri="{FF2B5EF4-FFF2-40B4-BE49-F238E27FC236}">
                  <a16:creationId xmlns:a16="http://schemas.microsoft.com/office/drawing/2014/main" id="{DC966DA2-D822-1B50-945A-8CD729E69072}"/>
                </a:ext>
              </a:extLst>
            </p:cNvPr>
            <p:cNvPicPr>
              <a:picLocks noChangeAspect="1"/>
            </p:cNvPicPr>
            <p:nvPr/>
          </p:nvPicPr>
          <p:blipFill>
            <a:blip r:embed="rId2"/>
            <a:stretch>
              <a:fillRect/>
            </a:stretch>
          </p:blipFill>
          <p:spPr>
            <a:xfrm>
              <a:off x="15240" y="22860"/>
              <a:ext cx="23048542" cy="12976309"/>
            </a:xfrm>
            <a:prstGeom prst="rect">
              <a:avLst/>
            </a:prstGeom>
          </p:spPr>
        </p:pic>
        <p:grpSp>
          <p:nvGrpSpPr>
            <p:cNvPr id="2" name="Group 1">
              <a:extLst>
                <a:ext uri="{FF2B5EF4-FFF2-40B4-BE49-F238E27FC236}">
                  <a16:creationId xmlns:a16="http://schemas.microsoft.com/office/drawing/2014/main" id="{556F07B2-3F2D-0D00-82D3-BB3112C00CC7}"/>
                </a:ext>
              </a:extLst>
            </p:cNvPr>
            <p:cNvGrpSpPr/>
            <p:nvPr/>
          </p:nvGrpSpPr>
          <p:grpSpPr>
            <a:xfrm>
              <a:off x="-1062176" y="-529230"/>
              <a:ext cx="19884163" cy="12238278"/>
              <a:chOff x="-1062176" y="-529230"/>
              <a:chExt cx="19884163" cy="12238278"/>
            </a:xfrm>
          </p:grpSpPr>
          <p:pic>
            <p:nvPicPr>
              <p:cNvPr id="3" name="Picture 3">
                <a:extLst>
                  <a:ext uri="{FF2B5EF4-FFF2-40B4-BE49-F238E27FC236}">
                    <a16:creationId xmlns:a16="http://schemas.microsoft.com/office/drawing/2014/main" id="{A797E667-CBD4-8294-6AD3-C531BD716141}"/>
                  </a:ext>
                </a:extLst>
              </p:cNvPr>
              <p:cNvPicPr>
                <a:picLocks noChangeAspect="1"/>
              </p:cNvPicPr>
              <p:nvPr/>
            </p:nvPicPr>
            <p:blipFill>
              <a:blip r:embed="rId3"/>
              <a:srcRect/>
              <a:stretch>
                <a:fillRect/>
              </a:stretch>
            </p:blipFill>
            <p:spPr>
              <a:xfrm>
                <a:off x="-385251" y="-529230"/>
                <a:ext cx="9400859" cy="5264481"/>
              </a:xfrm>
              <a:prstGeom prst="rect">
                <a:avLst/>
              </a:prstGeom>
            </p:spPr>
          </p:pic>
          <p:pic>
            <p:nvPicPr>
              <p:cNvPr id="4" name="Picture 4">
                <a:extLst>
                  <a:ext uri="{FF2B5EF4-FFF2-40B4-BE49-F238E27FC236}">
                    <a16:creationId xmlns:a16="http://schemas.microsoft.com/office/drawing/2014/main" id="{B76DA082-3A85-3906-8039-046F45D1A0B7}"/>
                  </a:ext>
                </a:extLst>
              </p:cNvPr>
              <p:cNvPicPr>
                <a:picLocks noChangeAspect="1"/>
              </p:cNvPicPr>
              <p:nvPr/>
            </p:nvPicPr>
            <p:blipFill>
              <a:blip r:embed="rId3"/>
              <a:srcRect/>
              <a:stretch>
                <a:fillRect/>
              </a:stretch>
            </p:blipFill>
            <p:spPr>
              <a:xfrm>
                <a:off x="9421128" y="-266699"/>
                <a:ext cx="9400859" cy="6408820"/>
              </a:xfrm>
              <a:prstGeom prst="rect">
                <a:avLst/>
              </a:prstGeom>
            </p:spPr>
          </p:pic>
          <p:pic>
            <p:nvPicPr>
              <p:cNvPr id="6" name="Picture 6">
                <a:extLst>
                  <a:ext uri="{FF2B5EF4-FFF2-40B4-BE49-F238E27FC236}">
                    <a16:creationId xmlns:a16="http://schemas.microsoft.com/office/drawing/2014/main" id="{10D0AED9-C830-34E4-6A66-D263ED57B4DA}"/>
                  </a:ext>
                </a:extLst>
              </p:cNvPr>
              <p:cNvPicPr>
                <a:picLocks noChangeAspect="1"/>
              </p:cNvPicPr>
              <p:nvPr/>
            </p:nvPicPr>
            <p:blipFill>
              <a:blip r:embed="rId3"/>
              <a:srcRect/>
              <a:stretch>
                <a:fillRect/>
              </a:stretch>
            </p:blipFill>
            <p:spPr>
              <a:xfrm rot="-10798857">
                <a:off x="8909711" y="6444567"/>
                <a:ext cx="9400859" cy="5264481"/>
              </a:xfrm>
              <a:prstGeom prst="rect">
                <a:avLst/>
              </a:prstGeom>
            </p:spPr>
          </p:pic>
          <p:pic>
            <p:nvPicPr>
              <p:cNvPr id="7" name="Picture 7">
                <a:extLst>
                  <a:ext uri="{FF2B5EF4-FFF2-40B4-BE49-F238E27FC236}">
                    <a16:creationId xmlns:a16="http://schemas.microsoft.com/office/drawing/2014/main" id="{5DABDDFC-2A43-864D-B7EC-5ACA95C71FFB}"/>
                  </a:ext>
                </a:extLst>
              </p:cNvPr>
              <p:cNvPicPr>
                <a:picLocks noChangeAspect="1"/>
              </p:cNvPicPr>
              <p:nvPr/>
            </p:nvPicPr>
            <p:blipFill>
              <a:blip r:embed="rId3"/>
              <a:srcRect/>
              <a:stretch>
                <a:fillRect/>
              </a:stretch>
            </p:blipFill>
            <p:spPr>
              <a:xfrm rot="-10798857">
                <a:off x="-1062176" y="5931162"/>
                <a:ext cx="9400859" cy="5264481"/>
              </a:xfrm>
              <a:prstGeom prst="rect">
                <a:avLst/>
              </a:prstGeom>
            </p:spPr>
          </p:pic>
          <p:sp>
            <p:nvSpPr>
              <p:cNvPr id="22" name="Rectangle 2">
                <a:extLst>
                  <a:ext uri="{FF2B5EF4-FFF2-40B4-BE49-F238E27FC236}">
                    <a16:creationId xmlns:a16="http://schemas.microsoft.com/office/drawing/2014/main" id="{EAC74535-EFDA-E151-59B0-ACE88E4E54A7}"/>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grpSp>
      <p:sp>
        <p:nvSpPr>
          <p:cNvPr id="26" name="TextBox 6">
            <a:extLst>
              <a:ext uri="{FF2B5EF4-FFF2-40B4-BE49-F238E27FC236}">
                <a16:creationId xmlns:a16="http://schemas.microsoft.com/office/drawing/2014/main" id="{1462293F-1C7F-DB42-9ADC-F4A50A446479}"/>
              </a:ext>
            </a:extLst>
          </p:cNvPr>
          <p:cNvSpPr txBox="1"/>
          <p:nvPr/>
        </p:nvSpPr>
        <p:spPr>
          <a:xfrm>
            <a:off x="3923193" y="520003"/>
            <a:ext cx="10976564" cy="806952"/>
          </a:xfrm>
          <a:prstGeom prst="rect">
            <a:avLst/>
          </a:prstGeom>
        </p:spPr>
        <p:txBody>
          <a:bodyPr wrap="square" lIns="0" tIns="0" rIns="0" bIns="0" rtlCol="0" anchor="t">
            <a:spAutoFit/>
          </a:bodyPr>
          <a:lstStyle/>
          <a:p>
            <a:pPr algn="ctr">
              <a:lnSpc>
                <a:spcPts val="6036"/>
              </a:lnSpc>
            </a:pPr>
            <a:r>
              <a:rPr lang="en-US" sz="5976" b="1" dirty="0" err="1">
                <a:solidFill>
                  <a:srgbClr val="FFFFFF"/>
                </a:solidFill>
                <a:latin typeface="Garet Bold"/>
                <a:ea typeface="Garet Bold"/>
                <a:cs typeface="Garet Bold"/>
                <a:sym typeface="Garet Bold"/>
              </a:rPr>
              <a:t>Streamlit</a:t>
            </a:r>
            <a:r>
              <a:rPr lang="en-US" sz="5976" b="1" dirty="0">
                <a:solidFill>
                  <a:srgbClr val="FFFFFF"/>
                </a:solidFill>
                <a:latin typeface="Garet Bold"/>
                <a:ea typeface="Garet Bold"/>
                <a:cs typeface="Garet Bold"/>
                <a:sym typeface="Garet Bold"/>
              </a:rPr>
              <a:t> - Deployment</a:t>
            </a:r>
          </a:p>
        </p:txBody>
      </p:sp>
      <p:sp>
        <p:nvSpPr>
          <p:cNvPr id="27" name="TextBox 26">
            <a:extLst>
              <a:ext uri="{FF2B5EF4-FFF2-40B4-BE49-F238E27FC236}">
                <a16:creationId xmlns:a16="http://schemas.microsoft.com/office/drawing/2014/main" id="{DBBE5103-BE5F-3A37-1D74-1ED089FECEDE}"/>
              </a:ext>
            </a:extLst>
          </p:cNvPr>
          <p:cNvSpPr txBox="1"/>
          <p:nvPr/>
        </p:nvSpPr>
        <p:spPr>
          <a:xfrm>
            <a:off x="228600" y="2152500"/>
            <a:ext cx="17877943" cy="6463308"/>
          </a:xfrm>
          <a:prstGeom prst="rect">
            <a:avLst/>
          </a:prstGeom>
          <a:noFill/>
        </p:spPr>
        <p:txBody>
          <a:bodyPr wrap="square" rtlCol="0">
            <a:spAutoFit/>
          </a:bodyPr>
          <a:lstStyle/>
          <a:p>
            <a:r>
              <a:rPr lang="en-US" dirty="0">
                <a:solidFill>
                  <a:schemeClr val="bg1"/>
                </a:solidFill>
                <a:latin typeface="Garet" panose="020B0604020202020204" charset="0"/>
              </a:rPr>
              <a:t>I've deployed my best-performing Random Forest model into an interactive </a:t>
            </a:r>
            <a:r>
              <a:rPr lang="en-US" dirty="0" err="1">
                <a:solidFill>
                  <a:schemeClr val="bg1"/>
                </a:solidFill>
                <a:latin typeface="Garet" panose="020B0604020202020204" charset="0"/>
              </a:rPr>
              <a:t>Streamlit</a:t>
            </a:r>
            <a:r>
              <a:rPr lang="en-US" dirty="0">
                <a:solidFill>
                  <a:schemeClr val="bg1"/>
                </a:solidFill>
                <a:latin typeface="Garet" panose="020B0604020202020204" charset="0"/>
              </a:rPr>
              <a:t> web application, making it accessible and user-friendly.</a:t>
            </a:r>
          </a:p>
          <a:p>
            <a:endParaRPr lang="en-US" dirty="0">
              <a:solidFill>
                <a:schemeClr val="bg1"/>
              </a:solidFill>
              <a:latin typeface="Garet" panose="020B0604020202020204" charset="0"/>
            </a:endParaRPr>
          </a:p>
          <a:p>
            <a:r>
              <a:rPr lang="en-US" b="1" dirty="0">
                <a:solidFill>
                  <a:schemeClr val="bg1"/>
                </a:solidFill>
                <a:latin typeface="Garet" panose="020B0604020202020204" charset="0"/>
              </a:rPr>
              <a:t>My Deployment Implementation (app.py):</a:t>
            </a:r>
            <a:endParaRPr lang="en-US" dirty="0">
              <a:solidFill>
                <a:schemeClr val="bg1"/>
              </a:solidFill>
              <a:latin typeface="Garet" panose="020B0604020202020204" charset="0"/>
            </a:endParaRPr>
          </a:p>
          <a:p>
            <a:endParaRPr lang="en-US" b="1" dirty="0">
              <a:solidFill>
                <a:schemeClr val="bg1"/>
              </a:solidFill>
              <a:latin typeface="Garet" panose="020B0604020202020204" charset="0"/>
            </a:endParaRPr>
          </a:p>
          <a:p>
            <a:r>
              <a:rPr lang="en-US" b="1" dirty="0" err="1">
                <a:solidFill>
                  <a:schemeClr val="bg1"/>
                </a:solidFill>
                <a:latin typeface="Garet" panose="020B0604020202020204" charset="0"/>
              </a:rPr>
              <a:t>Streamlit</a:t>
            </a:r>
            <a:r>
              <a:rPr lang="en-US" b="1" dirty="0">
                <a:solidFill>
                  <a:schemeClr val="bg1"/>
                </a:solidFill>
                <a:latin typeface="Garet" panose="020B0604020202020204" charset="0"/>
              </a:rPr>
              <a:t> Web Application:</a:t>
            </a:r>
            <a:r>
              <a:rPr lang="en-US" dirty="0">
                <a:solidFill>
                  <a:schemeClr val="bg1"/>
                </a:solidFill>
                <a:latin typeface="Garet" panose="020B0604020202020204" charset="0"/>
              </a:rPr>
              <a:t> I developed a </a:t>
            </a:r>
            <a:r>
              <a:rPr lang="en-US" b="1" dirty="0" err="1">
                <a:solidFill>
                  <a:schemeClr val="bg1"/>
                </a:solidFill>
                <a:latin typeface="Garet" panose="020B0604020202020204" charset="0"/>
              </a:rPr>
              <a:t>Streamlit</a:t>
            </a:r>
            <a:r>
              <a:rPr lang="en-US" b="1" dirty="0">
                <a:solidFill>
                  <a:schemeClr val="bg1"/>
                </a:solidFill>
                <a:latin typeface="Garet" panose="020B0604020202020204" charset="0"/>
              </a:rPr>
              <a:t> application (app.py)</a:t>
            </a:r>
            <a:r>
              <a:rPr lang="en-US" dirty="0">
                <a:solidFill>
                  <a:schemeClr val="bg1"/>
                </a:solidFill>
                <a:latin typeface="Garet" panose="020B0604020202020204" charset="0"/>
              </a:rPr>
              <a:t> that serves as an intuitive interface for my stellar object classification model. This moves beyond a backend API to a full-fledged, interactive tool.</a:t>
            </a:r>
          </a:p>
          <a:p>
            <a:endParaRPr lang="en-US" b="1" dirty="0">
              <a:solidFill>
                <a:schemeClr val="bg1"/>
              </a:solidFill>
              <a:latin typeface="Garet" panose="020B0604020202020204" charset="0"/>
            </a:endParaRPr>
          </a:p>
          <a:p>
            <a:r>
              <a:rPr lang="en-US" b="1" dirty="0">
                <a:solidFill>
                  <a:schemeClr val="bg1"/>
                </a:solidFill>
                <a:latin typeface="Garet" panose="020B0604020202020204" charset="0"/>
              </a:rPr>
              <a:t>Key Features of the App:</a:t>
            </a:r>
            <a:endParaRPr lang="en-US" dirty="0">
              <a:solidFill>
                <a:schemeClr val="bg1"/>
              </a:solidFill>
              <a:latin typeface="Garet" panose="020B0604020202020204" charset="0"/>
            </a:endParaRPr>
          </a:p>
          <a:p>
            <a:pPr lvl="1"/>
            <a:endParaRPr lang="en-US" b="1" dirty="0">
              <a:solidFill>
                <a:schemeClr val="bg1"/>
              </a:solidFill>
              <a:latin typeface="Garet" panose="020B0604020202020204" charset="0"/>
            </a:endParaRPr>
          </a:p>
          <a:p>
            <a:pPr lvl="1"/>
            <a:r>
              <a:rPr lang="en-US" b="1" dirty="0">
                <a:solidFill>
                  <a:schemeClr val="bg1"/>
                </a:solidFill>
                <a:latin typeface="Garet" panose="020B0604020202020204" charset="0"/>
              </a:rPr>
              <a:t>"Predict" Interface:</a:t>
            </a:r>
            <a:r>
              <a:rPr lang="en-US" dirty="0">
                <a:solidFill>
                  <a:schemeClr val="bg1"/>
                </a:solidFill>
                <a:latin typeface="Garet" panose="020B0604020202020204" charset="0"/>
              </a:rPr>
              <a:t> Allows users to input new photometric data (</a:t>
            </a:r>
            <a:r>
              <a:rPr lang="en-US" dirty="0" err="1">
                <a:solidFill>
                  <a:schemeClr val="bg1"/>
                </a:solidFill>
                <a:latin typeface="Garet" panose="020B0604020202020204" charset="0"/>
              </a:rPr>
              <a:t>ugriz</a:t>
            </a:r>
            <a:r>
              <a:rPr lang="en-US" dirty="0">
                <a:solidFill>
                  <a:schemeClr val="bg1"/>
                </a:solidFill>
                <a:latin typeface="Garet" panose="020B0604020202020204" charset="0"/>
              </a:rPr>
              <a:t> colors, redshift, etc.) and receive immediate class predictions (Star, Galaxy, Quasar) from the Random Forest model.</a:t>
            </a:r>
          </a:p>
          <a:p>
            <a:pPr lvl="1"/>
            <a:endParaRPr lang="en-US" b="1" dirty="0">
              <a:solidFill>
                <a:schemeClr val="bg1"/>
              </a:solidFill>
              <a:latin typeface="Garet" panose="020B0604020202020204" charset="0"/>
            </a:endParaRPr>
          </a:p>
          <a:p>
            <a:pPr lvl="1"/>
            <a:r>
              <a:rPr lang="en-US" b="1" dirty="0">
                <a:solidFill>
                  <a:schemeClr val="bg1"/>
                </a:solidFill>
                <a:latin typeface="Garet" panose="020B0604020202020204" charset="0"/>
              </a:rPr>
              <a:t>"Explore Data" Section:</a:t>
            </a:r>
            <a:r>
              <a:rPr lang="en-US" dirty="0">
                <a:solidFill>
                  <a:schemeClr val="bg1"/>
                </a:solidFill>
                <a:latin typeface="Garet" panose="020B0604020202020204" charset="0"/>
              </a:rPr>
              <a:t> Provides visualizations (like the Color-Color Diagram) to help users understand the underlying data distributions.</a:t>
            </a:r>
          </a:p>
          <a:p>
            <a:pPr lvl="1"/>
            <a:endParaRPr lang="en-US" b="1" dirty="0">
              <a:solidFill>
                <a:schemeClr val="bg1"/>
              </a:solidFill>
              <a:latin typeface="Garet" panose="020B0604020202020204" charset="0"/>
            </a:endParaRPr>
          </a:p>
          <a:p>
            <a:pPr lvl="1"/>
            <a:r>
              <a:rPr lang="en-US" b="1" dirty="0">
                <a:solidFill>
                  <a:schemeClr val="bg1"/>
                </a:solidFill>
                <a:latin typeface="Garet" panose="020B0604020202020204" charset="0"/>
              </a:rPr>
              <a:t>"Performance" &amp; "Interpretability" Sections:</a:t>
            </a:r>
            <a:r>
              <a:rPr lang="en-US" dirty="0">
                <a:solidFill>
                  <a:schemeClr val="bg1"/>
                </a:solidFill>
                <a:latin typeface="Garet" panose="020B0604020202020204" charset="0"/>
              </a:rPr>
              <a:t> Showcases model evaluation metrics (e.g., confusion matrices, accuracy) and SHAP-based interpretations directly within the app, fostering transparency and trust.</a:t>
            </a:r>
          </a:p>
          <a:p>
            <a:endParaRPr lang="en-US" b="1">
              <a:solidFill>
                <a:schemeClr val="bg1"/>
              </a:solidFill>
              <a:latin typeface="Garet" panose="020B0604020202020204" charset="0"/>
            </a:endParaRPr>
          </a:p>
          <a:p>
            <a:r>
              <a:rPr lang="en-US" b="1">
                <a:solidFill>
                  <a:schemeClr val="bg1"/>
                </a:solidFill>
                <a:latin typeface="Garet" panose="020B0604020202020204" charset="0"/>
              </a:rPr>
              <a:t>Integrated </a:t>
            </a:r>
            <a:r>
              <a:rPr lang="en-US" b="1" dirty="0">
                <a:solidFill>
                  <a:schemeClr val="bg1"/>
                </a:solidFill>
                <a:latin typeface="Garet" panose="020B0604020202020204" charset="0"/>
              </a:rPr>
              <a:t>Pipeline:</a:t>
            </a:r>
            <a:r>
              <a:rPr lang="en-US" dirty="0">
                <a:solidFill>
                  <a:schemeClr val="bg1"/>
                </a:solidFill>
                <a:latin typeface="Garet" panose="020B0604020202020204" charset="0"/>
              </a:rPr>
              <a:t> The application seamlessly incorporates the entire preprocessing pipeline (StandardScaler, feature engineering) ensuring that user-inputted data is correctly transformed before being fed to the Random Forest model.</a:t>
            </a:r>
          </a:p>
          <a:p>
            <a:r>
              <a:rPr lang="en-US" b="1" dirty="0">
                <a:solidFill>
                  <a:schemeClr val="bg1"/>
                </a:solidFill>
                <a:latin typeface="Garet" panose="020B0604020202020204" charset="0"/>
              </a:rPr>
              <a:t>Model Persistence:</a:t>
            </a:r>
            <a:r>
              <a:rPr lang="en-US" dirty="0">
                <a:solidFill>
                  <a:schemeClr val="bg1"/>
                </a:solidFill>
                <a:latin typeface="Garet" panose="020B0604020202020204" charset="0"/>
              </a:rPr>
              <a:t> The trained Random Forest model is saved and loaded by the </a:t>
            </a:r>
            <a:r>
              <a:rPr lang="en-US" dirty="0" err="1">
                <a:solidFill>
                  <a:schemeClr val="bg1"/>
                </a:solidFill>
                <a:latin typeface="Garet" panose="020B0604020202020204" charset="0"/>
              </a:rPr>
              <a:t>Streamlit</a:t>
            </a:r>
            <a:r>
              <a:rPr lang="en-US" dirty="0">
                <a:solidFill>
                  <a:schemeClr val="bg1"/>
                </a:solidFill>
                <a:latin typeface="Garet" panose="020B0604020202020204" charset="0"/>
              </a:rPr>
              <a:t> app at startup, enabling efficient real-time predictions.</a:t>
            </a:r>
          </a:p>
          <a:p>
            <a:r>
              <a:rPr lang="en-US" dirty="0">
                <a:solidFill>
                  <a:schemeClr val="bg1"/>
                </a:solidFill>
                <a:latin typeface="Garet" panose="020B0604020202020204" charset="0"/>
              </a:rPr>
              <a:t>This interactive </a:t>
            </a:r>
            <a:r>
              <a:rPr lang="en-US" dirty="0" err="1">
                <a:solidFill>
                  <a:schemeClr val="bg1"/>
                </a:solidFill>
                <a:latin typeface="Garet" panose="020B0604020202020204" charset="0"/>
              </a:rPr>
              <a:t>Streamlit</a:t>
            </a:r>
            <a:r>
              <a:rPr lang="en-US" dirty="0">
                <a:solidFill>
                  <a:schemeClr val="bg1"/>
                </a:solidFill>
                <a:latin typeface="Garet" panose="020B0604020202020204" charset="0"/>
              </a:rPr>
              <a:t> application successfully bridges the gap between my machine learning model and its practical application, providing a powerful tool for rapid, data-driven stellar object classification.</a:t>
            </a:r>
          </a:p>
          <a:p>
            <a:endParaRPr lang="en-IN" dirty="0"/>
          </a:p>
        </p:txBody>
      </p:sp>
    </p:spTree>
    <p:extLst>
      <p:ext uri="{BB962C8B-B14F-4D97-AF65-F5344CB8AC3E}">
        <p14:creationId xmlns:p14="http://schemas.microsoft.com/office/powerpoint/2010/main" val="1275858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0C39"/>
        </a:solidFill>
        <a:effectLst/>
      </p:bgPr>
    </p:bg>
    <p:spTree>
      <p:nvGrpSpPr>
        <p:cNvPr id="1" name="">
          <a:extLst>
            <a:ext uri="{FF2B5EF4-FFF2-40B4-BE49-F238E27FC236}">
              <a16:creationId xmlns:a16="http://schemas.microsoft.com/office/drawing/2014/main" id="{6132C295-D9E0-1EA8-55FE-86E313AF9F9B}"/>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49882569-F9DA-3C7C-0463-894870851FDC}"/>
              </a:ext>
            </a:extLst>
          </p:cNvPr>
          <p:cNvGrpSpPr/>
          <p:nvPr/>
        </p:nvGrpSpPr>
        <p:grpSpPr>
          <a:xfrm>
            <a:off x="-533400" y="-1485900"/>
            <a:ext cx="24125958" cy="13528399"/>
            <a:chOff x="-1062176" y="-529230"/>
            <a:chExt cx="24125958" cy="13528399"/>
          </a:xfrm>
        </p:grpSpPr>
        <p:pic>
          <p:nvPicPr>
            <p:cNvPr id="18" name="Picture 17">
              <a:extLst>
                <a:ext uri="{FF2B5EF4-FFF2-40B4-BE49-F238E27FC236}">
                  <a16:creationId xmlns:a16="http://schemas.microsoft.com/office/drawing/2014/main" id="{2B7D650C-1C53-23A1-E7A8-87431695E858}"/>
                </a:ext>
              </a:extLst>
            </p:cNvPr>
            <p:cNvPicPr>
              <a:picLocks noChangeAspect="1"/>
            </p:cNvPicPr>
            <p:nvPr/>
          </p:nvPicPr>
          <p:blipFill>
            <a:blip r:embed="rId2"/>
            <a:stretch>
              <a:fillRect/>
            </a:stretch>
          </p:blipFill>
          <p:spPr>
            <a:xfrm>
              <a:off x="15240" y="22860"/>
              <a:ext cx="23048542" cy="12976309"/>
            </a:xfrm>
            <a:prstGeom prst="rect">
              <a:avLst/>
            </a:prstGeom>
          </p:spPr>
        </p:pic>
        <p:grpSp>
          <p:nvGrpSpPr>
            <p:cNvPr id="2" name="Group 1">
              <a:extLst>
                <a:ext uri="{FF2B5EF4-FFF2-40B4-BE49-F238E27FC236}">
                  <a16:creationId xmlns:a16="http://schemas.microsoft.com/office/drawing/2014/main" id="{888026F4-5A91-3671-8CE7-0FA4DF8AE1F7}"/>
                </a:ext>
              </a:extLst>
            </p:cNvPr>
            <p:cNvGrpSpPr/>
            <p:nvPr/>
          </p:nvGrpSpPr>
          <p:grpSpPr>
            <a:xfrm>
              <a:off x="-1062176" y="-529230"/>
              <a:ext cx="19884163" cy="12238278"/>
              <a:chOff x="-1062176" y="-529230"/>
              <a:chExt cx="19884163" cy="12238278"/>
            </a:xfrm>
          </p:grpSpPr>
          <p:pic>
            <p:nvPicPr>
              <p:cNvPr id="3" name="Picture 3">
                <a:extLst>
                  <a:ext uri="{FF2B5EF4-FFF2-40B4-BE49-F238E27FC236}">
                    <a16:creationId xmlns:a16="http://schemas.microsoft.com/office/drawing/2014/main" id="{4DD062AA-C4EE-C8A4-6A5C-66330CF2DEC8}"/>
                  </a:ext>
                </a:extLst>
              </p:cNvPr>
              <p:cNvPicPr>
                <a:picLocks noChangeAspect="1"/>
              </p:cNvPicPr>
              <p:nvPr/>
            </p:nvPicPr>
            <p:blipFill>
              <a:blip r:embed="rId3"/>
              <a:srcRect/>
              <a:stretch>
                <a:fillRect/>
              </a:stretch>
            </p:blipFill>
            <p:spPr>
              <a:xfrm>
                <a:off x="-385251" y="-529230"/>
                <a:ext cx="9400859" cy="5264481"/>
              </a:xfrm>
              <a:prstGeom prst="rect">
                <a:avLst/>
              </a:prstGeom>
            </p:spPr>
          </p:pic>
          <p:pic>
            <p:nvPicPr>
              <p:cNvPr id="4" name="Picture 4">
                <a:extLst>
                  <a:ext uri="{FF2B5EF4-FFF2-40B4-BE49-F238E27FC236}">
                    <a16:creationId xmlns:a16="http://schemas.microsoft.com/office/drawing/2014/main" id="{2CBB0582-9B41-91F4-94D1-F8E91AD3FCEB}"/>
                  </a:ext>
                </a:extLst>
              </p:cNvPr>
              <p:cNvPicPr>
                <a:picLocks noChangeAspect="1"/>
              </p:cNvPicPr>
              <p:nvPr/>
            </p:nvPicPr>
            <p:blipFill>
              <a:blip r:embed="rId3"/>
              <a:srcRect/>
              <a:stretch>
                <a:fillRect/>
              </a:stretch>
            </p:blipFill>
            <p:spPr>
              <a:xfrm>
                <a:off x="9421128" y="-266699"/>
                <a:ext cx="9400859" cy="6408820"/>
              </a:xfrm>
              <a:prstGeom prst="rect">
                <a:avLst/>
              </a:prstGeom>
            </p:spPr>
          </p:pic>
          <p:pic>
            <p:nvPicPr>
              <p:cNvPr id="6" name="Picture 6">
                <a:extLst>
                  <a:ext uri="{FF2B5EF4-FFF2-40B4-BE49-F238E27FC236}">
                    <a16:creationId xmlns:a16="http://schemas.microsoft.com/office/drawing/2014/main" id="{DEE67EF4-54A6-4B28-DE14-1082BC21F3E4}"/>
                  </a:ext>
                </a:extLst>
              </p:cNvPr>
              <p:cNvPicPr>
                <a:picLocks noChangeAspect="1"/>
              </p:cNvPicPr>
              <p:nvPr/>
            </p:nvPicPr>
            <p:blipFill>
              <a:blip r:embed="rId3"/>
              <a:srcRect/>
              <a:stretch>
                <a:fillRect/>
              </a:stretch>
            </p:blipFill>
            <p:spPr>
              <a:xfrm rot="-10798857">
                <a:off x="8909711" y="6444567"/>
                <a:ext cx="9400859" cy="5264481"/>
              </a:xfrm>
              <a:prstGeom prst="rect">
                <a:avLst/>
              </a:prstGeom>
            </p:spPr>
          </p:pic>
          <p:pic>
            <p:nvPicPr>
              <p:cNvPr id="7" name="Picture 7">
                <a:extLst>
                  <a:ext uri="{FF2B5EF4-FFF2-40B4-BE49-F238E27FC236}">
                    <a16:creationId xmlns:a16="http://schemas.microsoft.com/office/drawing/2014/main" id="{C47782B7-5FCE-1BC1-9138-C68746DFBA10}"/>
                  </a:ext>
                </a:extLst>
              </p:cNvPr>
              <p:cNvPicPr>
                <a:picLocks noChangeAspect="1"/>
              </p:cNvPicPr>
              <p:nvPr/>
            </p:nvPicPr>
            <p:blipFill>
              <a:blip r:embed="rId3"/>
              <a:srcRect/>
              <a:stretch>
                <a:fillRect/>
              </a:stretch>
            </p:blipFill>
            <p:spPr>
              <a:xfrm rot="-10798857">
                <a:off x="-1062176" y="5931162"/>
                <a:ext cx="9400859" cy="5264481"/>
              </a:xfrm>
              <a:prstGeom prst="rect">
                <a:avLst/>
              </a:prstGeom>
            </p:spPr>
          </p:pic>
          <p:sp>
            <p:nvSpPr>
              <p:cNvPr id="22" name="Rectangle 2">
                <a:extLst>
                  <a:ext uri="{FF2B5EF4-FFF2-40B4-BE49-F238E27FC236}">
                    <a16:creationId xmlns:a16="http://schemas.microsoft.com/office/drawing/2014/main" id="{80BA2E2D-AB48-3A2C-9DDE-36BB8D1EC2A2}"/>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grpSp>
      <p:pic>
        <p:nvPicPr>
          <p:cNvPr id="9" name="Picture 8">
            <a:extLst>
              <a:ext uri="{FF2B5EF4-FFF2-40B4-BE49-F238E27FC236}">
                <a16:creationId xmlns:a16="http://schemas.microsoft.com/office/drawing/2014/main" id="{C7BD68A0-6C80-3D3C-A7F2-A9C21561A3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130" y="1758660"/>
            <a:ext cx="17068800" cy="8142140"/>
          </a:xfrm>
          <a:prstGeom prst="rect">
            <a:avLst/>
          </a:prstGeom>
        </p:spPr>
      </p:pic>
      <p:sp>
        <p:nvSpPr>
          <p:cNvPr id="10" name="TextBox 6">
            <a:extLst>
              <a:ext uri="{FF2B5EF4-FFF2-40B4-BE49-F238E27FC236}">
                <a16:creationId xmlns:a16="http://schemas.microsoft.com/office/drawing/2014/main" id="{D48DBA8A-722B-F3E8-066C-7786D5150C8D}"/>
              </a:ext>
            </a:extLst>
          </p:cNvPr>
          <p:cNvSpPr txBox="1"/>
          <p:nvPr/>
        </p:nvSpPr>
        <p:spPr>
          <a:xfrm>
            <a:off x="3655718" y="486942"/>
            <a:ext cx="10976564" cy="806952"/>
          </a:xfrm>
          <a:prstGeom prst="rect">
            <a:avLst/>
          </a:prstGeom>
        </p:spPr>
        <p:txBody>
          <a:bodyPr wrap="square" lIns="0" tIns="0" rIns="0" bIns="0" rtlCol="0" anchor="t">
            <a:spAutoFit/>
          </a:bodyPr>
          <a:lstStyle/>
          <a:p>
            <a:pPr algn="ctr">
              <a:lnSpc>
                <a:spcPts val="6036"/>
              </a:lnSpc>
            </a:pPr>
            <a:r>
              <a:rPr lang="en-US" sz="5976" b="1" dirty="0">
                <a:solidFill>
                  <a:srgbClr val="FFFFFF"/>
                </a:solidFill>
                <a:latin typeface="Garet Bold"/>
                <a:ea typeface="Garet Bold"/>
                <a:cs typeface="Garet Bold"/>
                <a:sym typeface="Garet Bold"/>
              </a:rPr>
              <a:t>Conclusion</a:t>
            </a:r>
          </a:p>
        </p:txBody>
      </p:sp>
      <p:sp>
        <p:nvSpPr>
          <p:cNvPr id="11" name="Freeform 9">
            <a:extLst>
              <a:ext uri="{FF2B5EF4-FFF2-40B4-BE49-F238E27FC236}">
                <a16:creationId xmlns:a16="http://schemas.microsoft.com/office/drawing/2014/main" id="{B40C5B51-7092-6EB2-E982-92B153DCBCB5}"/>
              </a:ext>
            </a:extLst>
          </p:cNvPr>
          <p:cNvSpPr/>
          <p:nvPr/>
        </p:nvSpPr>
        <p:spPr>
          <a:xfrm>
            <a:off x="15821199" y="9373648"/>
            <a:ext cx="1914041" cy="464680"/>
          </a:xfrm>
          <a:custGeom>
            <a:avLst/>
            <a:gdLst/>
            <a:ahLst/>
            <a:cxnLst/>
            <a:rect l="l" t="t" r="r" b="b"/>
            <a:pathLst>
              <a:path w="5759792" h="1451376">
                <a:moveTo>
                  <a:pt x="0" y="0"/>
                </a:moveTo>
                <a:lnTo>
                  <a:pt x="5759792" y="0"/>
                </a:lnTo>
                <a:lnTo>
                  <a:pt x="5759792" y="1451376"/>
                </a:lnTo>
                <a:lnTo>
                  <a:pt x="0" y="1451376"/>
                </a:lnTo>
                <a:lnTo>
                  <a:pt x="0" y="0"/>
                </a:lnTo>
                <a:close/>
              </a:path>
            </a:pathLst>
          </a:custGeom>
          <a:blipFill>
            <a:blip r:embed="rId5"/>
            <a:stretch>
              <a:fillRect/>
            </a:stretch>
          </a:blipFill>
        </p:spPr>
        <p:txBody>
          <a:bodyPr/>
          <a:lstStyle/>
          <a:p>
            <a:endParaRPr lang="en-IN"/>
          </a:p>
        </p:txBody>
      </p:sp>
    </p:spTree>
    <p:extLst>
      <p:ext uri="{BB962C8B-B14F-4D97-AF65-F5344CB8AC3E}">
        <p14:creationId xmlns:p14="http://schemas.microsoft.com/office/powerpoint/2010/main" val="3766447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5466962" y="3747860"/>
            <a:ext cx="7354075" cy="3000830"/>
          </a:xfrm>
          <a:prstGeom prst="rect">
            <a:avLst/>
          </a:prstGeom>
        </p:spPr>
        <p:txBody>
          <a:bodyPr lIns="0" tIns="0" rIns="0" bIns="0" rtlCol="0" anchor="t">
            <a:spAutoFit/>
          </a:bodyPr>
          <a:lstStyle/>
          <a:p>
            <a:pPr algn="ctr">
              <a:lnSpc>
                <a:spcPts val="11580"/>
              </a:lnSpc>
            </a:pPr>
            <a:r>
              <a:rPr lang="en-US" sz="11466" b="1">
                <a:solidFill>
                  <a:srgbClr val="FFFFFF"/>
                </a:solidFill>
                <a:latin typeface="Garet Bold"/>
                <a:ea typeface="Garet Bold"/>
                <a:cs typeface="Garet Bold"/>
                <a:sym typeface="Garet Bold"/>
              </a:rPr>
              <a:t>THANK</a:t>
            </a:r>
          </a:p>
          <a:p>
            <a:pPr algn="ctr">
              <a:lnSpc>
                <a:spcPts val="11580"/>
              </a:lnSpc>
            </a:pPr>
            <a:r>
              <a:rPr lang="en-US" sz="11466" b="1">
                <a:solidFill>
                  <a:srgbClr val="FFFFFF"/>
                </a:solidFill>
                <a:latin typeface="Garet Bold"/>
                <a:ea typeface="Garet Bold"/>
                <a:cs typeface="Garet Bold"/>
                <a:sym typeface="Garet Bold"/>
              </a:rPr>
              <a:t>YOU</a:t>
            </a:r>
          </a:p>
        </p:txBody>
      </p:sp>
      <p:pic>
        <p:nvPicPr>
          <p:cNvPr id="11" name="Picture 10">
            <a:extLst>
              <a:ext uri="{FF2B5EF4-FFF2-40B4-BE49-F238E27FC236}">
                <a16:creationId xmlns:a16="http://schemas.microsoft.com/office/drawing/2014/main" id="{9A63E0F3-10D0-8869-5318-315E6DADD5F4}"/>
              </a:ext>
            </a:extLst>
          </p:cNvPr>
          <p:cNvPicPr>
            <a:picLocks noChangeAspect="1"/>
          </p:cNvPicPr>
          <p:nvPr/>
        </p:nvPicPr>
        <p:blipFill>
          <a:blip r:embed="rId2"/>
          <a:stretch>
            <a:fillRect/>
          </a:stretch>
        </p:blipFill>
        <p:spPr>
          <a:xfrm>
            <a:off x="0" y="0"/>
            <a:ext cx="18288000" cy="10287000"/>
          </a:xfrm>
          <a:prstGeom prst="rect">
            <a:avLst/>
          </a:prstGeom>
        </p:spPr>
      </p:pic>
      <p:pic>
        <p:nvPicPr>
          <p:cNvPr id="7" name="Picture 7"/>
          <p:cNvPicPr>
            <a:picLocks noChangeAspect="1"/>
          </p:cNvPicPr>
          <p:nvPr/>
        </p:nvPicPr>
        <p:blipFill>
          <a:blip r:embed="rId3"/>
          <a:srcRect/>
          <a:stretch>
            <a:fillRect/>
          </a:stretch>
        </p:blipFill>
        <p:spPr>
          <a:xfrm rot="-10798857">
            <a:off x="-386602" y="7162962"/>
            <a:ext cx="9400859" cy="5264481"/>
          </a:xfrm>
          <a:prstGeom prst="rect">
            <a:avLst/>
          </a:prstGeom>
        </p:spPr>
      </p:pic>
      <p:pic>
        <p:nvPicPr>
          <p:cNvPr id="6" name="Picture 6"/>
          <p:cNvPicPr>
            <a:picLocks noChangeAspect="1"/>
          </p:cNvPicPr>
          <p:nvPr/>
        </p:nvPicPr>
        <p:blipFill>
          <a:blip r:embed="rId3"/>
          <a:srcRect/>
          <a:stretch>
            <a:fillRect/>
          </a:stretch>
        </p:blipFill>
        <p:spPr>
          <a:xfrm rot="-10798857">
            <a:off x="9403483" y="7413737"/>
            <a:ext cx="9400859" cy="5264481"/>
          </a:xfrm>
          <a:prstGeom prst="rect">
            <a:avLst/>
          </a:prstGeom>
        </p:spPr>
      </p:pic>
      <p:pic>
        <p:nvPicPr>
          <p:cNvPr id="4" name="Picture 4"/>
          <p:cNvPicPr>
            <a:picLocks noChangeAspect="1"/>
          </p:cNvPicPr>
          <p:nvPr/>
        </p:nvPicPr>
        <p:blipFill>
          <a:blip r:embed="rId3"/>
          <a:srcRect/>
          <a:stretch>
            <a:fillRect/>
          </a:stretch>
        </p:blipFill>
        <p:spPr>
          <a:xfrm>
            <a:off x="9144874" y="-2180105"/>
            <a:ext cx="9400859" cy="5264481"/>
          </a:xfrm>
          <a:prstGeom prst="rect">
            <a:avLst/>
          </a:prstGeom>
        </p:spPr>
      </p:pic>
      <p:pic>
        <p:nvPicPr>
          <p:cNvPr id="3" name="Picture 3"/>
          <p:cNvPicPr>
            <a:picLocks noChangeAspect="1"/>
          </p:cNvPicPr>
          <p:nvPr/>
        </p:nvPicPr>
        <p:blipFill>
          <a:blip r:embed="rId3"/>
          <a:srcRect/>
          <a:stretch>
            <a:fillRect/>
          </a:stretch>
        </p:blipFill>
        <p:spPr>
          <a:xfrm>
            <a:off x="-255985" y="-2180105"/>
            <a:ext cx="9400859" cy="526448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0C39"/>
        </a:solidFill>
        <a:effectLst/>
      </p:bgPr>
    </p:bg>
    <p:spTree>
      <p:nvGrpSpPr>
        <p:cNvPr id="1" name="">
          <a:extLst>
            <a:ext uri="{FF2B5EF4-FFF2-40B4-BE49-F238E27FC236}">
              <a16:creationId xmlns:a16="http://schemas.microsoft.com/office/drawing/2014/main" id="{A53D0227-FB0C-460E-F49A-92D6F8B44B86}"/>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FD7B7D37-09DC-7EBF-238F-7E3F58D4BB31}"/>
              </a:ext>
            </a:extLst>
          </p:cNvPr>
          <p:cNvGrpSpPr/>
          <p:nvPr/>
        </p:nvGrpSpPr>
        <p:grpSpPr>
          <a:xfrm>
            <a:off x="-1143000" y="-1333500"/>
            <a:ext cx="24125958" cy="13528399"/>
            <a:chOff x="-1062176" y="-529230"/>
            <a:chExt cx="24125958" cy="13528399"/>
          </a:xfrm>
        </p:grpSpPr>
        <p:pic>
          <p:nvPicPr>
            <p:cNvPr id="18" name="Picture 17">
              <a:extLst>
                <a:ext uri="{FF2B5EF4-FFF2-40B4-BE49-F238E27FC236}">
                  <a16:creationId xmlns:a16="http://schemas.microsoft.com/office/drawing/2014/main" id="{CE81FDF9-BADA-B062-0C41-99DE29878CFF}"/>
                </a:ext>
              </a:extLst>
            </p:cNvPr>
            <p:cNvPicPr>
              <a:picLocks noChangeAspect="1"/>
            </p:cNvPicPr>
            <p:nvPr/>
          </p:nvPicPr>
          <p:blipFill>
            <a:blip r:embed="rId2"/>
            <a:stretch>
              <a:fillRect/>
            </a:stretch>
          </p:blipFill>
          <p:spPr>
            <a:xfrm>
              <a:off x="15240" y="22860"/>
              <a:ext cx="23048542" cy="12976309"/>
            </a:xfrm>
            <a:prstGeom prst="rect">
              <a:avLst/>
            </a:prstGeom>
          </p:spPr>
        </p:pic>
        <p:grpSp>
          <p:nvGrpSpPr>
            <p:cNvPr id="2" name="Group 1">
              <a:extLst>
                <a:ext uri="{FF2B5EF4-FFF2-40B4-BE49-F238E27FC236}">
                  <a16:creationId xmlns:a16="http://schemas.microsoft.com/office/drawing/2014/main" id="{A721C244-6FCE-DA2C-8F8C-BC5B80020156}"/>
                </a:ext>
              </a:extLst>
            </p:cNvPr>
            <p:cNvGrpSpPr/>
            <p:nvPr/>
          </p:nvGrpSpPr>
          <p:grpSpPr>
            <a:xfrm>
              <a:off x="-1062176" y="-529230"/>
              <a:ext cx="19884163" cy="12238278"/>
              <a:chOff x="-1062176" y="-529230"/>
              <a:chExt cx="19884163" cy="12238278"/>
            </a:xfrm>
          </p:grpSpPr>
          <p:pic>
            <p:nvPicPr>
              <p:cNvPr id="3" name="Picture 3">
                <a:extLst>
                  <a:ext uri="{FF2B5EF4-FFF2-40B4-BE49-F238E27FC236}">
                    <a16:creationId xmlns:a16="http://schemas.microsoft.com/office/drawing/2014/main" id="{AF2AC59E-B619-5E03-0166-765233644CA8}"/>
                  </a:ext>
                </a:extLst>
              </p:cNvPr>
              <p:cNvPicPr>
                <a:picLocks noChangeAspect="1"/>
              </p:cNvPicPr>
              <p:nvPr/>
            </p:nvPicPr>
            <p:blipFill>
              <a:blip r:embed="rId3"/>
              <a:srcRect/>
              <a:stretch>
                <a:fillRect/>
              </a:stretch>
            </p:blipFill>
            <p:spPr>
              <a:xfrm>
                <a:off x="-385251" y="-529230"/>
                <a:ext cx="9400859" cy="5264481"/>
              </a:xfrm>
              <a:prstGeom prst="rect">
                <a:avLst/>
              </a:prstGeom>
            </p:spPr>
          </p:pic>
          <p:pic>
            <p:nvPicPr>
              <p:cNvPr id="4" name="Picture 4">
                <a:extLst>
                  <a:ext uri="{FF2B5EF4-FFF2-40B4-BE49-F238E27FC236}">
                    <a16:creationId xmlns:a16="http://schemas.microsoft.com/office/drawing/2014/main" id="{DBB85A14-EB30-B52F-3D58-5B33BCFE2B82}"/>
                  </a:ext>
                </a:extLst>
              </p:cNvPr>
              <p:cNvPicPr>
                <a:picLocks noChangeAspect="1"/>
              </p:cNvPicPr>
              <p:nvPr/>
            </p:nvPicPr>
            <p:blipFill>
              <a:blip r:embed="rId3"/>
              <a:srcRect/>
              <a:stretch>
                <a:fillRect/>
              </a:stretch>
            </p:blipFill>
            <p:spPr>
              <a:xfrm>
                <a:off x="9421128" y="-266699"/>
                <a:ext cx="9400859" cy="6408820"/>
              </a:xfrm>
              <a:prstGeom prst="rect">
                <a:avLst/>
              </a:prstGeom>
            </p:spPr>
          </p:pic>
          <p:pic>
            <p:nvPicPr>
              <p:cNvPr id="6" name="Picture 6">
                <a:extLst>
                  <a:ext uri="{FF2B5EF4-FFF2-40B4-BE49-F238E27FC236}">
                    <a16:creationId xmlns:a16="http://schemas.microsoft.com/office/drawing/2014/main" id="{57564F02-FE4A-7F6A-A8B5-2DAC5976C36B}"/>
                  </a:ext>
                </a:extLst>
              </p:cNvPr>
              <p:cNvPicPr>
                <a:picLocks noChangeAspect="1"/>
              </p:cNvPicPr>
              <p:nvPr/>
            </p:nvPicPr>
            <p:blipFill>
              <a:blip r:embed="rId3"/>
              <a:srcRect/>
              <a:stretch>
                <a:fillRect/>
              </a:stretch>
            </p:blipFill>
            <p:spPr>
              <a:xfrm rot="-10798857">
                <a:off x="8909711" y="6444567"/>
                <a:ext cx="9400859" cy="5264481"/>
              </a:xfrm>
              <a:prstGeom prst="rect">
                <a:avLst/>
              </a:prstGeom>
            </p:spPr>
          </p:pic>
          <p:pic>
            <p:nvPicPr>
              <p:cNvPr id="7" name="Picture 7">
                <a:extLst>
                  <a:ext uri="{FF2B5EF4-FFF2-40B4-BE49-F238E27FC236}">
                    <a16:creationId xmlns:a16="http://schemas.microsoft.com/office/drawing/2014/main" id="{E32562DE-D5FD-DF2C-BA0A-3B937CCD6DD1}"/>
                  </a:ext>
                </a:extLst>
              </p:cNvPr>
              <p:cNvPicPr>
                <a:picLocks noChangeAspect="1"/>
              </p:cNvPicPr>
              <p:nvPr/>
            </p:nvPicPr>
            <p:blipFill>
              <a:blip r:embed="rId3"/>
              <a:srcRect/>
              <a:stretch>
                <a:fillRect/>
              </a:stretch>
            </p:blipFill>
            <p:spPr>
              <a:xfrm rot="-10798857">
                <a:off x="-1062176" y="5931162"/>
                <a:ext cx="9400859" cy="5264481"/>
              </a:xfrm>
              <a:prstGeom prst="rect">
                <a:avLst/>
              </a:prstGeom>
            </p:spPr>
          </p:pic>
          <p:sp>
            <p:nvSpPr>
              <p:cNvPr id="22" name="Rectangle 2">
                <a:extLst>
                  <a:ext uri="{FF2B5EF4-FFF2-40B4-BE49-F238E27FC236}">
                    <a16:creationId xmlns:a16="http://schemas.microsoft.com/office/drawing/2014/main" id="{180CE87F-EAA5-18C0-F5D5-9CA0DD5D6045}"/>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grpSp>
      <p:pic>
        <p:nvPicPr>
          <p:cNvPr id="2050" name="Picture 2" descr="Quasars — Everything you need to know about the brightest objects in the  universe | Space">
            <a:extLst>
              <a:ext uri="{FF2B5EF4-FFF2-40B4-BE49-F238E27FC236}">
                <a16:creationId xmlns:a16="http://schemas.microsoft.com/office/drawing/2014/main" id="{FF500111-CFD1-8F3F-8139-6A8741B00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7090" y="2658766"/>
            <a:ext cx="6077013" cy="59999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E606C59-6F7B-E517-62C5-0A2027BC1B41}"/>
              </a:ext>
            </a:extLst>
          </p:cNvPr>
          <p:cNvPicPr>
            <a:picLocks noChangeAspect="1"/>
          </p:cNvPicPr>
          <p:nvPr/>
        </p:nvPicPr>
        <p:blipFill>
          <a:blip r:embed="rId5"/>
          <a:stretch>
            <a:fillRect/>
          </a:stretch>
        </p:blipFill>
        <p:spPr>
          <a:xfrm>
            <a:off x="10473158" y="2658766"/>
            <a:ext cx="6119446" cy="5999926"/>
          </a:xfrm>
          <a:prstGeom prst="rect">
            <a:avLst/>
          </a:prstGeom>
        </p:spPr>
      </p:pic>
      <p:sp>
        <p:nvSpPr>
          <p:cNvPr id="9" name="TextBox 5">
            <a:extLst>
              <a:ext uri="{FF2B5EF4-FFF2-40B4-BE49-F238E27FC236}">
                <a16:creationId xmlns:a16="http://schemas.microsoft.com/office/drawing/2014/main" id="{1617B971-00FC-44D3-4191-43C5161DD2C4}"/>
              </a:ext>
            </a:extLst>
          </p:cNvPr>
          <p:cNvSpPr txBox="1"/>
          <p:nvPr/>
        </p:nvSpPr>
        <p:spPr>
          <a:xfrm>
            <a:off x="4331747" y="609952"/>
            <a:ext cx="10007056" cy="1250342"/>
          </a:xfrm>
          <a:prstGeom prst="rect">
            <a:avLst/>
          </a:prstGeom>
        </p:spPr>
        <p:txBody>
          <a:bodyPr wrap="square" lIns="0" tIns="0" rIns="0" bIns="0" rtlCol="0" anchor="t">
            <a:spAutoFit/>
          </a:bodyPr>
          <a:lstStyle/>
          <a:p>
            <a:pPr algn="ctr">
              <a:lnSpc>
                <a:spcPts val="10588"/>
              </a:lnSpc>
            </a:pPr>
            <a:r>
              <a:rPr lang="en-US" sz="6000" b="1" dirty="0">
                <a:solidFill>
                  <a:srgbClr val="FFFFFF"/>
                </a:solidFill>
                <a:latin typeface="Garet Bold"/>
                <a:ea typeface="Garet Bold"/>
                <a:cs typeface="Garet Bold"/>
                <a:sym typeface="Garet Bold"/>
              </a:rPr>
              <a:t>FIND THE DIFFERENCE</a:t>
            </a:r>
          </a:p>
        </p:txBody>
      </p:sp>
    </p:spTree>
    <p:extLst>
      <p:ext uri="{BB962C8B-B14F-4D97-AF65-F5344CB8AC3E}">
        <p14:creationId xmlns:p14="http://schemas.microsoft.com/office/powerpoint/2010/main" val="4283000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72000">
              <a:schemeClr val="tx2">
                <a:lumMod val="40000"/>
                <a:lumOff val="60000"/>
              </a:schemeClr>
            </a:gs>
            <a:gs pos="32000">
              <a:srgbClr val="092E4F"/>
            </a:gs>
            <a:gs pos="100000">
              <a:srgbClr val="140C39"/>
            </a:gs>
          </a:gsLst>
          <a:path path="circle">
            <a:fillToRect l="100000" t="100000"/>
          </a:path>
        </a:gradFill>
        <a:effectLst/>
      </p:bgPr>
    </p:bg>
    <p:spTree>
      <p:nvGrpSpPr>
        <p:cNvPr id="1" name="">
          <a:extLst>
            <a:ext uri="{FF2B5EF4-FFF2-40B4-BE49-F238E27FC236}">
              <a16:creationId xmlns:a16="http://schemas.microsoft.com/office/drawing/2014/main" id="{9AEC5871-BC6B-F682-81B4-50EA1B24A4CA}"/>
            </a:ext>
          </a:extLst>
        </p:cNvPr>
        <p:cNvGrpSpPr/>
        <p:nvPr/>
      </p:nvGrpSpPr>
      <p:grpSpPr>
        <a:xfrm>
          <a:off x="0" y="0"/>
          <a:ext cx="0" cy="0"/>
          <a:chOff x="0" y="0"/>
          <a:chExt cx="0" cy="0"/>
        </a:xfrm>
      </p:grpSpPr>
      <p:pic>
        <p:nvPicPr>
          <p:cNvPr id="38" name="Picture 37">
            <a:extLst>
              <a:ext uri="{FF2B5EF4-FFF2-40B4-BE49-F238E27FC236}">
                <a16:creationId xmlns:a16="http://schemas.microsoft.com/office/drawing/2014/main" id="{B7BB6731-09CE-60CD-0F26-B344E9586E3D}"/>
              </a:ext>
            </a:extLst>
          </p:cNvPr>
          <p:cNvPicPr>
            <a:picLocks noChangeAspect="1"/>
          </p:cNvPicPr>
          <p:nvPr/>
        </p:nvPicPr>
        <p:blipFill>
          <a:blip r:embed="rId2"/>
          <a:stretch>
            <a:fillRect/>
          </a:stretch>
        </p:blipFill>
        <p:spPr>
          <a:xfrm flipV="1">
            <a:off x="9259021" y="4456523"/>
            <a:ext cx="5859543" cy="3896255"/>
          </a:xfrm>
          <a:prstGeom prst="rect">
            <a:avLst/>
          </a:prstGeom>
        </p:spPr>
      </p:pic>
      <p:pic>
        <p:nvPicPr>
          <p:cNvPr id="36" name="Picture 35">
            <a:extLst>
              <a:ext uri="{FF2B5EF4-FFF2-40B4-BE49-F238E27FC236}">
                <a16:creationId xmlns:a16="http://schemas.microsoft.com/office/drawing/2014/main" id="{F3C1E25F-CAEE-2E20-1C97-55BB38D7014E}"/>
              </a:ext>
            </a:extLst>
          </p:cNvPr>
          <p:cNvPicPr>
            <a:picLocks noChangeAspect="1"/>
          </p:cNvPicPr>
          <p:nvPr/>
        </p:nvPicPr>
        <p:blipFill>
          <a:blip r:embed="rId2"/>
          <a:stretch>
            <a:fillRect/>
          </a:stretch>
        </p:blipFill>
        <p:spPr>
          <a:xfrm>
            <a:off x="8229600" y="3634208"/>
            <a:ext cx="7362825" cy="4895850"/>
          </a:xfrm>
          <a:prstGeom prst="rect">
            <a:avLst/>
          </a:prstGeom>
        </p:spPr>
      </p:pic>
      <p:pic>
        <p:nvPicPr>
          <p:cNvPr id="18" name="Picture 17">
            <a:extLst>
              <a:ext uri="{FF2B5EF4-FFF2-40B4-BE49-F238E27FC236}">
                <a16:creationId xmlns:a16="http://schemas.microsoft.com/office/drawing/2014/main" id="{4E143818-7FCF-D0C2-E252-31FDF728E9DE}"/>
              </a:ext>
            </a:extLst>
          </p:cNvPr>
          <p:cNvPicPr>
            <a:picLocks noChangeAspect="1"/>
          </p:cNvPicPr>
          <p:nvPr/>
        </p:nvPicPr>
        <p:blipFill>
          <a:blip r:embed="rId3"/>
          <a:stretch>
            <a:fillRect/>
          </a:stretch>
        </p:blipFill>
        <p:spPr>
          <a:xfrm>
            <a:off x="-533400" y="-406022"/>
            <a:ext cx="23048542" cy="12976309"/>
          </a:xfrm>
          <a:prstGeom prst="rect">
            <a:avLst/>
          </a:prstGeom>
        </p:spPr>
      </p:pic>
      <p:grpSp>
        <p:nvGrpSpPr>
          <p:cNvPr id="2" name="Group 1">
            <a:extLst>
              <a:ext uri="{FF2B5EF4-FFF2-40B4-BE49-F238E27FC236}">
                <a16:creationId xmlns:a16="http://schemas.microsoft.com/office/drawing/2014/main" id="{DA608295-D0FB-8B9A-FBF9-95EB6F756E89}"/>
              </a:ext>
            </a:extLst>
          </p:cNvPr>
          <p:cNvGrpSpPr/>
          <p:nvPr/>
        </p:nvGrpSpPr>
        <p:grpSpPr>
          <a:xfrm>
            <a:off x="-723714" y="-151461"/>
            <a:ext cx="19884163" cy="12123039"/>
            <a:chOff x="-1062176" y="-413991"/>
            <a:chExt cx="19884163" cy="12123039"/>
          </a:xfrm>
        </p:grpSpPr>
        <p:pic>
          <p:nvPicPr>
            <p:cNvPr id="3" name="Picture 3">
              <a:extLst>
                <a:ext uri="{FF2B5EF4-FFF2-40B4-BE49-F238E27FC236}">
                  <a16:creationId xmlns:a16="http://schemas.microsoft.com/office/drawing/2014/main" id="{8163157A-EA7D-AB99-514D-50FE148D68F1}"/>
                </a:ext>
              </a:extLst>
            </p:cNvPr>
            <p:cNvPicPr>
              <a:picLocks noChangeAspect="1"/>
            </p:cNvPicPr>
            <p:nvPr/>
          </p:nvPicPr>
          <p:blipFill>
            <a:blip r:embed="rId4"/>
            <a:srcRect/>
            <a:stretch>
              <a:fillRect/>
            </a:stretch>
          </p:blipFill>
          <p:spPr>
            <a:xfrm>
              <a:off x="-338462" y="-413991"/>
              <a:ext cx="9400859" cy="5264481"/>
            </a:xfrm>
            <a:prstGeom prst="rect">
              <a:avLst/>
            </a:prstGeom>
          </p:spPr>
        </p:pic>
        <p:pic>
          <p:nvPicPr>
            <p:cNvPr id="4" name="Picture 4">
              <a:extLst>
                <a:ext uri="{FF2B5EF4-FFF2-40B4-BE49-F238E27FC236}">
                  <a16:creationId xmlns:a16="http://schemas.microsoft.com/office/drawing/2014/main" id="{F6815952-0905-EFA2-CC03-8F44AE4B804F}"/>
                </a:ext>
              </a:extLst>
            </p:cNvPr>
            <p:cNvPicPr>
              <a:picLocks noChangeAspect="1"/>
            </p:cNvPicPr>
            <p:nvPr/>
          </p:nvPicPr>
          <p:blipFill>
            <a:blip r:embed="rId4"/>
            <a:srcRect/>
            <a:stretch>
              <a:fillRect/>
            </a:stretch>
          </p:blipFill>
          <p:spPr>
            <a:xfrm>
              <a:off x="9421128" y="-266699"/>
              <a:ext cx="9400859" cy="6408820"/>
            </a:xfrm>
            <a:prstGeom prst="rect">
              <a:avLst/>
            </a:prstGeom>
          </p:spPr>
        </p:pic>
        <p:pic>
          <p:nvPicPr>
            <p:cNvPr id="6" name="Picture 6">
              <a:extLst>
                <a:ext uri="{FF2B5EF4-FFF2-40B4-BE49-F238E27FC236}">
                  <a16:creationId xmlns:a16="http://schemas.microsoft.com/office/drawing/2014/main" id="{1892E7DB-04C3-006A-9A0C-729785336166}"/>
                </a:ext>
              </a:extLst>
            </p:cNvPr>
            <p:cNvPicPr>
              <a:picLocks noChangeAspect="1"/>
            </p:cNvPicPr>
            <p:nvPr/>
          </p:nvPicPr>
          <p:blipFill>
            <a:blip r:embed="rId4"/>
            <a:srcRect/>
            <a:stretch>
              <a:fillRect/>
            </a:stretch>
          </p:blipFill>
          <p:spPr>
            <a:xfrm rot="-10798857">
              <a:off x="8909711" y="6444567"/>
              <a:ext cx="9400859" cy="5264481"/>
            </a:xfrm>
            <a:prstGeom prst="rect">
              <a:avLst/>
            </a:prstGeom>
          </p:spPr>
        </p:pic>
        <p:pic>
          <p:nvPicPr>
            <p:cNvPr id="7" name="Picture 7">
              <a:extLst>
                <a:ext uri="{FF2B5EF4-FFF2-40B4-BE49-F238E27FC236}">
                  <a16:creationId xmlns:a16="http://schemas.microsoft.com/office/drawing/2014/main" id="{E252F4AF-0E3F-2A58-50F4-822A4FD217F9}"/>
                </a:ext>
              </a:extLst>
            </p:cNvPr>
            <p:cNvPicPr>
              <a:picLocks noChangeAspect="1"/>
            </p:cNvPicPr>
            <p:nvPr/>
          </p:nvPicPr>
          <p:blipFill>
            <a:blip r:embed="rId4"/>
            <a:srcRect/>
            <a:stretch>
              <a:fillRect/>
            </a:stretch>
          </p:blipFill>
          <p:spPr>
            <a:xfrm rot="-10798857">
              <a:off x="-1062176" y="5931162"/>
              <a:ext cx="9400859" cy="5264481"/>
            </a:xfrm>
            <a:prstGeom prst="rect">
              <a:avLst/>
            </a:prstGeom>
          </p:spPr>
        </p:pic>
        <p:sp>
          <p:nvSpPr>
            <p:cNvPr id="22" name="Rectangle 2">
              <a:extLst>
                <a:ext uri="{FF2B5EF4-FFF2-40B4-BE49-F238E27FC236}">
                  <a16:creationId xmlns:a16="http://schemas.microsoft.com/office/drawing/2014/main" id="{BA13501D-99EA-CDA9-CBF3-CA54E8CE531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sp>
        <p:nvSpPr>
          <p:cNvPr id="9" name="TextBox 5">
            <a:extLst>
              <a:ext uri="{FF2B5EF4-FFF2-40B4-BE49-F238E27FC236}">
                <a16:creationId xmlns:a16="http://schemas.microsoft.com/office/drawing/2014/main" id="{A6E12816-8CEA-8C16-15E0-6A843C359A25}"/>
              </a:ext>
            </a:extLst>
          </p:cNvPr>
          <p:cNvSpPr txBox="1"/>
          <p:nvPr/>
        </p:nvSpPr>
        <p:spPr>
          <a:xfrm>
            <a:off x="4243770" y="191125"/>
            <a:ext cx="10007056" cy="1327286"/>
          </a:xfrm>
          <a:prstGeom prst="rect">
            <a:avLst/>
          </a:prstGeom>
        </p:spPr>
        <p:txBody>
          <a:bodyPr wrap="square" lIns="0" tIns="0" rIns="0" bIns="0" rtlCol="0" anchor="t">
            <a:spAutoFit/>
          </a:bodyPr>
          <a:lstStyle/>
          <a:p>
            <a:pPr algn="ctr">
              <a:lnSpc>
                <a:spcPts val="10588"/>
              </a:lnSpc>
            </a:pPr>
            <a:r>
              <a:rPr lang="en-US" sz="8000" b="1" dirty="0">
                <a:solidFill>
                  <a:srgbClr val="FFFFFF"/>
                </a:solidFill>
                <a:latin typeface="Garet Bold"/>
                <a:ea typeface="Garet Bold"/>
                <a:cs typeface="Garet Bold"/>
                <a:sym typeface="Garet Bold"/>
              </a:rPr>
              <a:t>Introduction</a:t>
            </a:r>
          </a:p>
        </p:txBody>
      </p:sp>
      <p:sp>
        <p:nvSpPr>
          <p:cNvPr id="39" name="TextBox 38">
            <a:extLst>
              <a:ext uri="{FF2B5EF4-FFF2-40B4-BE49-F238E27FC236}">
                <a16:creationId xmlns:a16="http://schemas.microsoft.com/office/drawing/2014/main" id="{06859F79-D062-2A87-5B49-319AAB67BC07}"/>
              </a:ext>
            </a:extLst>
          </p:cNvPr>
          <p:cNvSpPr txBox="1"/>
          <p:nvPr/>
        </p:nvSpPr>
        <p:spPr>
          <a:xfrm>
            <a:off x="598690" y="2820473"/>
            <a:ext cx="7800999" cy="7694414"/>
          </a:xfrm>
          <a:prstGeom prst="rect">
            <a:avLst/>
          </a:prstGeom>
          <a:noFill/>
        </p:spPr>
        <p:txBody>
          <a:bodyPr wrap="square" rtlCol="0">
            <a:spAutoFit/>
          </a:bodyPr>
          <a:lstStyle/>
          <a:p>
            <a:pPr marL="285750" indent="-285750">
              <a:buFont typeface="Arial" panose="020B0604020202020204" pitchFamily="34" charset="0"/>
              <a:buChar char="•"/>
            </a:pPr>
            <a:r>
              <a:rPr lang="en-IN" sz="2800" dirty="0">
                <a:solidFill>
                  <a:schemeClr val="bg1"/>
                </a:solidFill>
                <a:latin typeface="Garet" panose="020B0604020202020204" charset="0"/>
              </a:rPr>
              <a:t>SDSS generates 100,000+ celestial observations daily</a:t>
            </a:r>
          </a:p>
          <a:p>
            <a:pPr marL="285750" indent="-285750">
              <a:buFont typeface="Arial" panose="020B0604020202020204" pitchFamily="34" charset="0"/>
              <a:buChar char="•"/>
            </a:pPr>
            <a:r>
              <a:rPr lang="en-IN" sz="2800" dirty="0">
                <a:solidFill>
                  <a:schemeClr val="bg1"/>
                </a:solidFill>
                <a:latin typeface="Garet" panose="020B0604020202020204" charset="0"/>
              </a:rPr>
              <a:t>Manual classification by astronomers = slow &amp; expensive</a:t>
            </a:r>
          </a:p>
          <a:p>
            <a:pPr marL="285750" indent="-285750">
              <a:buFont typeface="Arial" panose="020B0604020202020204" pitchFamily="34" charset="0"/>
              <a:buChar char="•"/>
            </a:pPr>
            <a:r>
              <a:rPr lang="en-IN" sz="2800" dirty="0">
                <a:solidFill>
                  <a:schemeClr val="bg1"/>
                </a:solidFill>
                <a:latin typeface="Garet" panose="020B0604020202020204" charset="0"/>
              </a:rPr>
              <a:t>Need: Fast, accurate, automated classification</a:t>
            </a:r>
          </a:p>
          <a:p>
            <a:pPr marL="285750" indent="-285750">
              <a:buFont typeface="Arial" panose="020B0604020202020204" pitchFamily="34" charset="0"/>
              <a:buChar char="•"/>
            </a:pPr>
            <a:r>
              <a:rPr lang="en-IN" sz="2800" dirty="0">
                <a:solidFill>
                  <a:schemeClr val="bg1"/>
                </a:solidFill>
                <a:latin typeface="Garet" panose="020B0604020202020204" charset="0"/>
              </a:rPr>
              <a:t>Why It Matters:</a:t>
            </a:r>
          </a:p>
          <a:p>
            <a:pPr marL="285750" indent="-285750">
              <a:buFont typeface="Arial" panose="020B0604020202020204" pitchFamily="34" charset="0"/>
              <a:buChar char="•"/>
            </a:pPr>
            <a:r>
              <a:rPr lang="en-IN" sz="2800" dirty="0">
                <a:solidFill>
                  <a:schemeClr val="bg1"/>
                </a:solidFill>
                <a:latin typeface="Garet" panose="020B0604020202020204" charset="0"/>
              </a:rPr>
              <a:t>Accelerates cosmic discovery</a:t>
            </a:r>
          </a:p>
          <a:p>
            <a:pPr marL="285750" indent="-285750">
              <a:buFont typeface="Arial" panose="020B0604020202020204" pitchFamily="34" charset="0"/>
              <a:buChar char="•"/>
            </a:pPr>
            <a:r>
              <a:rPr lang="en-IN" sz="2800" dirty="0">
                <a:solidFill>
                  <a:schemeClr val="bg1"/>
                </a:solidFill>
                <a:latin typeface="Garet" panose="020B0604020202020204" charset="0"/>
              </a:rPr>
              <a:t>Enables large-scale sky surveys</a:t>
            </a:r>
          </a:p>
          <a:p>
            <a:pPr marL="285750" indent="-285750">
              <a:buFont typeface="Arial" panose="020B0604020202020204" pitchFamily="34" charset="0"/>
              <a:buChar char="•"/>
            </a:pPr>
            <a:r>
              <a:rPr lang="en-IN" sz="2800" dirty="0">
                <a:solidFill>
                  <a:schemeClr val="bg1"/>
                </a:solidFill>
                <a:latin typeface="Garet" panose="020B0604020202020204" charset="0"/>
              </a:rPr>
              <a:t>Frees up astronomers for complex analysis</a:t>
            </a:r>
          </a:p>
          <a:p>
            <a:pPr marL="285750" indent="-285750">
              <a:buFont typeface="Arial" panose="020B0604020202020204" pitchFamily="34" charset="0"/>
              <a:buChar char="•"/>
            </a:pPr>
            <a:r>
              <a:rPr lang="en-IN" sz="2800" dirty="0">
                <a:solidFill>
                  <a:schemeClr val="bg1"/>
                </a:solidFill>
                <a:latin typeface="Garet" panose="020B0604020202020204" charset="0"/>
              </a:rPr>
              <a:t>Our Solution:</a:t>
            </a:r>
          </a:p>
          <a:p>
            <a:pPr marL="285750" indent="-285750">
              <a:buFont typeface="Arial" panose="020B0604020202020204" pitchFamily="34" charset="0"/>
              <a:buChar char="•"/>
            </a:pPr>
            <a:r>
              <a:rPr lang="en-IN" sz="2800" dirty="0">
                <a:solidFill>
                  <a:schemeClr val="bg1"/>
                </a:solidFill>
                <a:latin typeface="Garet" panose="020B0604020202020204" charset="0"/>
              </a:rPr>
              <a:t>Machine Learning pipeline for 3-class classification</a:t>
            </a:r>
          </a:p>
          <a:p>
            <a:pPr marL="285750" indent="-285750">
              <a:buFont typeface="Arial" panose="020B0604020202020204" pitchFamily="34" charset="0"/>
              <a:buChar char="•"/>
            </a:pPr>
            <a:r>
              <a:rPr lang="en-IN" sz="2800" dirty="0">
                <a:solidFill>
                  <a:schemeClr val="bg1"/>
                </a:solidFill>
                <a:latin typeface="Garet" panose="020B0604020202020204" charset="0"/>
              </a:rPr>
              <a:t>Stars ⭐ | Galaxies 🌌 | Quasars ✨</a:t>
            </a:r>
          </a:p>
          <a:p>
            <a:pPr marL="285750" indent="-285750">
              <a:buFont typeface="Arial" panose="020B0604020202020204" pitchFamily="34" charset="0"/>
              <a:buChar char="•"/>
            </a:pPr>
            <a:r>
              <a:rPr lang="en-IN" sz="2800" dirty="0">
                <a:solidFill>
                  <a:schemeClr val="bg1"/>
                </a:solidFill>
                <a:latin typeface="Garet" panose="020B0604020202020204" charset="0"/>
              </a:rPr>
              <a:t>Goal: 95%+ accuracy with production-ready deployment</a:t>
            </a:r>
          </a:p>
          <a:p>
            <a:endParaRPr lang="en-IN" dirty="0"/>
          </a:p>
        </p:txBody>
      </p:sp>
      <p:sp>
        <p:nvSpPr>
          <p:cNvPr id="41" name="TextBox 40">
            <a:extLst>
              <a:ext uri="{FF2B5EF4-FFF2-40B4-BE49-F238E27FC236}">
                <a16:creationId xmlns:a16="http://schemas.microsoft.com/office/drawing/2014/main" id="{1E14DBCE-90E6-CCC3-AACF-F07A07BEC967}"/>
              </a:ext>
            </a:extLst>
          </p:cNvPr>
          <p:cNvSpPr txBox="1"/>
          <p:nvPr/>
        </p:nvSpPr>
        <p:spPr>
          <a:xfrm>
            <a:off x="889077" y="1452956"/>
            <a:ext cx="11695979" cy="1384995"/>
          </a:xfrm>
          <a:prstGeom prst="rect">
            <a:avLst/>
          </a:prstGeom>
          <a:noFill/>
        </p:spPr>
        <p:txBody>
          <a:bodyPr wrap="square" rtlCol="0">
            <a:spAutoFit/>
          </a:bodyPr>
          <a:lstStyle/>
          <a:p>
            <a:r>
              <a:rPr lang="en-IN" sz="2800" dirty="0">
                <a:solidFill>
                  <a:schemeClr val="bg1"/>
                </a:solidFill>
                <a:latin typeface="Garet" panose="020B0604020202020204" charset="0"/>
              </a:rPr>
              <a:t>To automate the </a:t>
            </a:r>
            <a:r>
              <a:rPr lang="en-US" sz="2800" dirty="0">
                <a:solidFill>
                  <a:schemeClr val="bg1"/>
                </a:solidFill>
                <a:latin typeface="Garet" panose="020B0604020202020204" charset="0"/>
              </a:rPr>
              <a:t>the classification of celestial objects — </a:t>
            </a:r>
            <a:r>
              <a:rPr lang="en-US" sz="2800" i="1" dirty="0">
                <a:solidFill>
                  <a:schemeClr val="bg1"/>
                </a:solidFill>
                <a:latin typeface="Garet" panose="020B0604020202020204" charset="0"/>
              </a:rPr>
              <a:t>Stars, Galaxies, and Quasars</a:t>
            </a:r>
            <a:r>
              <a:rPr lang="en-US" sz="2800" dirty="0">
                <a:solidFill>
                  <a:schemeClr val="bg1"/>
                </a:solidFill>
                <a:latin typeface="Garet" panose="020B0604020202020204" charset="0"/>
              </a:rPr>
              <a:t> — using </a:t>
            </a:r>
            <a:r>
              <a:rPr lang="en-US" sz="2800" b="1" dirty="0">
                <a:solidFill>
                  <a:schemeClr val="bg1"/>
                </a:solidFill>
                <a:latin typeface="Garet" panose="020B0604020202020204" charset="0"/>
              </a:rPr>
              <a:t>SDSS (Sloan Digital Sky Survey)</a:t>
            </a:r>
            <a:r>
              <a:rPr lang="en-US" sz="2800" dirty="0">
                <a:solidFill>
                  <a:schemeClr val="bg1"/>
                </a:solidFill>
                <a:latin typeface="Garet" panose="020B0604020202020204" charset="0"/>
              </a:rPr>
              <a:t> data:</a:t>
            </a:r>
            <a:endParaRPr lang="en-IN" sz="2800" dirty="0">
              <a:solidFill>
                <a:schemeClr val="bg1"/>
              </a:solidFill>
              <a:latin typeface="Garet" panose="020B0604020202020204" charset="0"/>
            </a:endParaRPr>
          </a:p>
        </p:txBody>
      </p:sp>
      <p:pic>
        <p:nvPicPr>
          <p:cNvPr id="72" name="Picture 71">
            <a:extLst>
              <a:ext uri="{FF2B5EF4-FFF2-40B4-BE49-F238E27FC236}">
                <a16:creationId xmlns:a16="http://schemas.microsoft.com/office/drawing/2014/main" id="{2A1CA9F3-403C-4993-B9FA-991D5CEC90A3}"/>
              </a:ext>
            </a:extLst>
          </p:cNvPr>
          <p:cNvPicPr>
            <a:picLocks noChangeAspect="1"/>
          </p:cNvPicPr>
          <p:nvPr/>
        </p:nvPicPr>
        <p:blipFill>
          <a:blip r:embed="rId5"/>
          <a:stretch>
            <a:fillRect/>
          </a:stretch>
        </p:blipFill>
        <p:spPr>
          <a:xfrm>
            <a:off x="8399689" y="3200241"/>
            <a:ext cx="9509559" cy="5514873"/>
          </a:xfrm>
          <a:prstGeom prst="rect">
            <a:avLst/>
          </a:prstGeom>
        </p:spPr>
      </p:pic>
    </p:spTree>
    <p:extLst>
      <p:ext uri="{BB962C8B-B14F-4D97-AF65-F5344CB8AC3E}">
        <p14:creationId xmlns:p14="http://schemas.microsoft.com/office/powerpoint/2010/main" val="1009423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72000">
              <a:schemeClr val="accent4">
                <a:lumMod val="50000"/>
              </a:schemeClr>
            </a:gs>
            <a:gs pos="32000">
              <a:srgbClr val="092E4F"/>
            </a:gs>
            <a:gs pos="100000">
              <a:srgbClr val="140C39"/>
            </a:gs>
          </a:gsLst>
          <a:path path="circle">
            <a:fillToRect l="100000" t="100000"/>
          </a:path>
        </a:gradFill>
        <a:effectLst/>
      </p:bgPr>
    </p:bg>
    <p:spTree>
      <p:nvGrpSpPr>
        <p:cNvPr id="1" name="">
          <a:extLst>
            <a:ext uri="{FF2B5EF4-FFF2-40B4-BE49-F238E27FC236}">
              <a16:creationId xmlns:a16="http://schemas.microsoft.com/office/drawing/2014/main" id="{B8DFEF62-4730-6AA8-CD25-CC9A16F0EC83}"/>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55407F88-7A83-262A-AA82-970EFF42834C}"/>
              </a:ext>
            </a:extLst>
          </p:cNvPr>
          <p:cNvGrpSpPr/>
          <p:nvPr/>
        </p:nvGrpSpPr>
        <p:grpSpPr>
          <a:xfrm>
            <a:off x="-1676400" y="-1028700"/>
            <a:ext cx="24125958" cy="13528399"/>
            <a:chOff x="-1062176" y="-529230"/>
            <a:chExt cx="24125958" cy="13528399"/>
          </a:xfrm>
        </p:grpSpPr>
        <p:pic>
          <p:nvPicPr>
            <p:cNvPr id="18" name="Picture 17">
              <a:extLst>
                <a:ext uri="{FF2B5EF4-FFF2-40B4-BE49-F238E27FC236}">
                  <a16:creationId xmlns:a16="http://schemas.microsoft.com/office/drawing/2014/main" id="{A67E2FB0-6955-2164-8882-26CD367C8ACC}"/>
                </a:ext>
              </a:extLst>
            </p:cNvPr>
            <p:cNvPicPr>
              <a:picLocks noChangeAspect="1"/>
            </p:cNvPicPr>
            <p:nvPr/>
          </p:nvPicPr>
          <p:blipFill>
            <a:blip r:embed="rId2"/>
            <a:stretch>
              <a:fillRect/>
            </a:stretch>
          </p:blipFill>
          <p:spPr>
            <a:xfrm>
              <a:off x="15240" y="22860"/>
              <a:ext cx="23048542" cy="12976309"/>
            </a:xfrm>
            <a:prstGeom prst="rect">
              <a:avLst/>
            </a:prstGeom>
          </p:spPr>
        </p:pic>
        <p:grpSp>
          <p:nvGrpSpPr>
            <p:cNvPr id="2" name="Group 1">
              <a:extLst>
                <a:ext uri="{FF2B5EF4-FFF2-40B4-BE49-F238E27FC236}">
                  <a16:creationId xmlns:a16="http://schemas.microsoft.com/office/drawing/2014/main" id="{5E9A867E-8F11-875D-0C67-71CFD1FC85A6}"/>
                </a:ext>
              </a:extLst>
            </p:cNvPr>
            <p:cNvGrpSpPr/>
            <p:nvPr/>
          </p:nvGrpSpPr>
          <p:grpSpPr>
            <a:xfrm>
              <a:off x="-1062176" y="-529230"/>
              <a:ext cx="19884163" cy="12238278"/>
              <a:chOff x="-1062176" y="-529230"/>
              <a:chExt cx="19884163" cy="12238278"/>
            </a:xfrm>
          </p:grpSpPr>
          <p:pic>
            <p:nvPicPr>
              <p:cNvPr id="3" name="Picture 3">
                <a:extLst>
                  <a:ext uri="{FF2B5EF4-FFF2-40B4-BE49-F238E27FC236}">
                    <a16:creationId xmlns:a16="http://schemas.microsoft.com/office/drawing/2014/main" id="{E3D93701-A92C-946B-40BE-F142834E251D}"/>
                  </a:ext>
                </a:extLst>
              </p:cNvPr>
              <p:cNvPicPr>
                <a:picLocks noChangeAspect="1"/>
              </p:cNvPicPr>
              <p:nvPr/>
            </p:nvPicPr>
            <p:blipFill>
              <a:blip r:embed="rId3"/>
              <a:srcRect/>
              <a:stretch>
                <a:fillRect/>
              </a:stretch>
            </p:blipFill>
            <p:spPr>
              <a:xfrm>
                <a:off x="-385251" y="-529230"/>
                <a:ext cx="9400859" cy="5264481"/>
              </a:xfrm>
              <a:prstGeom prst="rect">
                <a:avLst/>
              </a:prstGeom>
            </p:spPr>
          </p:pic>
          <p:pic>
            <p:nvPicPr>
              <p:cNvPr id="4" name="Picture 4">
                <a:extLst>
                  <a:ext uri="{FF2B5EF4-FFF2-40B4-BE49-F238E27FC236}">
                    <a16:creationId xmlns:a16="http://schemas.microsoft.com/office/drawing/2014/main" id="{A4E3C251-D4B8-3607-87AA-26C967B97CAA}"/>
                  </a:ext>
                </a:extLst>
              </p:cNvPr>
              <p:cNvPicPr>
                <a:picLocks noChangeAspect="1"/>
              </p:cNvPicPr>
              <p:nvPr/>
            </p:nvPicPr>
            <p:blipFill>
              <a:blip r:embed="rId3"/>
              <a:srcRect/>
              <a:stretch>
                <a:fillRect/>
              </a:stretch>
            </p:blipFill>
            <p:spPr>
              <a:xfrm>
                <a:off x="9421128" y="-266699"/>
                <a:ext cx="9400859" cy="6408820"/>
              </a:xfrm>
              <a:prstGeom prst="rect">
                <a:avLst/>
              </a:prstGeom>
            </p:spPr>
          </p:pic>
          <p:pic>
            <p:nvPicPr>
              <p:cNvPr id="6" name="Picture 6">
                <a:extLst>
                  <a:ext uri="{FF2B5EF4-FFF2-40B4-BE49-F238E27FC236}">
                    <a16:creationId xmlns:a16="http://schemas.microsoft.com/office/drawing/2014/main" id="{D27667EC-BFF6-C3DE-AAA5-8DC1DD0AF21B}"/>
                  </a:ext>
                </a:extLst>
              </p:cNvPr>
              <p:cNvPicPr>
                <a:picLocks noChangeAspect="1"/>
              </p:cNvPicPr>
              <p:nvPr/>
            </p:nvPicPr>
            <p:blipFill>
              <a:blip r:embed="rId3"/>
              <a:srcRect/>
              <a:stretch>
                <a:fillRect/>
              </a:stretch>
            </p:blipFill>
            <p:spPr>
              <a:xfrm rot="-10798857">
                <a:off x="8909711" y="6444567"/>
                <a:ext cx="9400859" cy="5264481"/>
              </a:xfrm>
              <a:prstGeom prst="rect">
                <a:avLst/>
              </a:prstGeom>
            </p:spPr>
          </p:pic>
          <p:pic>
            <p:nvPicPr>
              <p:cNvPr id="7" name="Picture 7">
                <a:extLst>
                  <a:ext uri="{FF2B5EF4-FFF2-40B4-BE49-F238E27FC236}">
                    <a16:creationId xmlns:a16="http://schemas.microsoft.com/office/drawing/2014/main" id="{985979D1-4401-0A83-9852-6C402BC94656}"/>
                  </a:ext>
                </a:extLst>
              </p:cNvPr>
              <p:cNvPicPr>
                <a:picLocks noChangeAspect="1"/>
              </p:cNvPicPr>
              <p:nvPr/>
            </p:nvPicPr>
            <p:blipFill>
              <a:blip r:embed="rId3"/>
              <a:srcRect/>
              <a:stretch>
                <a:fillRect/>
              </a:stretch>
            </p:blipFill>
            <p:spPr>
              <a:xfrm rot="-10798857">
                <a:off x="-1062176" y="5931162"/>
                <a:ext cx="9400859" cy="5264481"/>
              </a:xfrm>
              <a:prstGeom prst="rect">
                <a:avLst/>
              </a:prstGeom>
            </p:spPr>
          </p:pic>
          <p:sp>
            <p:nvSpPr>
              <p:cNvPr id="22" name="Rectangle 2">
                <a:extLst>
                  <a:ext uri="{FF2B5EF4-FFF2-40B4-BE49-F238E27FC236}">
                    <a16:creationId xmlns:a16="http://schemas.microsoft.com/office/drawing/2014/main" id="{F6E4CCC1-624B-D859-3713-5BC4D0048EB6}"/>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grpSp>
      <p:pic>
        <p:nvPicPr>
          <p:cNvPr id="9" name="Picture 8">
            <a:extLst>
              <a:ext uri="{FF2B5EF4-FFF2-40B4-BE49-F238E27FC236}">
                <a16:creationId xmlns:a16="http://schemas.microsoft.com/office/drawing/2014/main" id="{50B0E224-09E3-BB8D-F7B8-DF59CC4C484F}"/>
              </a:ext>
            </a:extLst>
          </p:cNvPr>
          <p:cNvPicPr>
            <a:picLocks noChangeAspect="1"/>
          </p:cNvPicPr>
          <p:nvPr/>
        </p:nvPicPr>
        <p:blipFill>
          <a:blip r:embed="rId4"/>
          <a:stretch>
            <a:fillRect/>
          </a:stretch>
        </p:blipFill>
        <p:spPr>
          <a:xfrm>
            <a:off x="10931149" y="-1411670"/>
            <a:ext cx="7362825" cy="4895850"/>
          </a:xfrm>
          <a:prstGeom prst="rect">
            <a:avLst/>
          </a:prstGeom>
        </p:spPr>
      </p:pic>
      <p:pic>
        <p:nvPicPr>
          <p:cNvPr id="12" name="Picture 11">
            <a:extLst>
              <a:ext uri="{FF2B5EF4-FFF2-40B4-BE49-F238E27FC236}">
                <a16:creationId xmlns:a16="http://schemas.microsoft.com/office/drawing/2014/main" id="{40C9A836-8859-A282-5F8E-1C8D67C68BC6}"/>
              </a:ext>
            </a:extLst>
          </p:cNvPr>
          <p:cNvPicPr>
            <a:picLocks noChangeAspect="1"/>
          </p:cNvPicPr>
          <p:nvPr/>
        </p:nvPicPr>
        <p:blipFill>
          <a:blip r:embed="rId5"/>
          <a:stretch>
            <a:fillRect/>
          </a:stretch>
        </p:blipFill>
        <p:spPr>
          <a:xfrm>
            <a:off x="10043970" y="535756"/>
            <a:ext cx="7091716" cy="7909205"/>
          </a:xfrm>
          <a:prstGeom prst="rect">
            <a:avLst/>
          </a:prstGeom>
        </p:spPr>
      </p:pic>
      <p:sp>
        <p:nvSpPr>
          <p:cNvPr id="15" name="TextBox 5">
            <a:extLst>
              <a:ext uri="{FF2B5EF4-FFF2-40B4-BE49-F238E27FC236}">
                <a16:creationId xmlns:a16="http://schemas.microsoft.com/office/drawing/2014/main" id="{EB2901B4-B0B7-4A6C-E31A-8354A5AB4201}"/>
              </a:ext>
            </a:extLst>
          </p:cNvPr>
          <p:cNvSpPr txBox="1"/>
          <p:nvPr/>
        </p:nvSpPr>
        <p:spPr>
          <a:xfrm>
            <a:off x="4243770" y="191125"/>
            <a:ext cx="10007056" cy="1327286"/>
          </a:xfrm>
          <a:prstGeom prst="rect">
            <a:avLst/>
          </a:prstGeom>
        </p:spPr>
        <p:txBody>
          <a:bodyPr wrap="square" lIns="0" tIns="0" rIns="0" bIns="0" rtlCol="0" anchor="t">
            <a:spAutoFit/>
          </a:bodyPr>
          <a:lstStyle/>
          <a:p>
            <a:pPr algn="ctr">
              <a:lnSpc>
                <a:spcPts val="10588"/>
              </a:lnSpc>
            </a:pPr>
            <a:r>
              <a:rPr lang="en-US" sz="8000" b="1" dirty="0">
                <a:solidFill>
                  <a:srgbClr val="FFFFFF"/>
                </a:solidFill>
                <a:latin typeface="Garet Bold"/>
                <a:ea typeface="Garet Bold"/>
                <a:cs typeface="Garet Bold"/>
                <a:sym typeface="Garet Bold"/>
              </a:rPr>
              <a:t>Data Overview</a:t>
            </a:r>
          </a:p>
        </p:txBody>
      </p:sp>
      <p:sp>
        <p:nvSpPr>
          <p:cNvPr id="16" name="TextBox 15">
            <a:extLst>
              <a:ext uri="{FF2B5EF4-FFF2-40B4-BE49-F238E27FC236}">
                <a16:creationId xmlns:a16="http://schemas.microsoft.com/office/drawing/2014/main" id="{70B23F1C-4AF5-87A4-03CC-4176EE3A28EE}"/>
              </a:ext>
            </a:extLst>
          </p:cNvPr>
          <p:cNvSpPr txBox="1"/>
          <p:nvPr/>
        </p:nvSpPr>
        <p:spPr>
          <a:xfrm>
            <a:off x="879381" y="1594950"/>
            <a:ext cx="8110835" cy="8833187"/>
          </a:xfrm>
          <a:prstGeom prst="rect">
            <a:avLst/>
          </a:prstGeom>
          <a:noFill/>
        </p:spPr>
        <p:txBody>
          <a:bodyPr wrap="square" rtlCol="0">
            <a:spAutoFit/>
          </a:bodyPr>
          <a:lstStyle/>
          <a:p>
            <a:r>
              <a:rPr lang="en-US" sz="2800" dirty="0">
                <a:solidFill>
                  <a:schemeClr val="bg1"/>
                </a:solidFill>
                <a:latin typeface="Garet" panose="020B0604020202020204" charset="0"/>
              </a:rPr>
              <a:t>Our dataset comprises over 100,000 astronomical objects</a:t>
            </a:r>
            <a:br>
              <a:rPr lang="en-US" sz="2800" dirty="0">
                <a:solidFill>
                  <a:schemeClr val="bg1"/>
                </a:solidFill>
                <a:latin typeface="Garet" panose="020B0604020202020204" charset="0"/>
              </a:rPr>
            </a:br>
            <a:r>
              <a:rPr lang="en-US" sz="2800" dirty="0">
                <a:solidFill>
                  <a:schemeClr val="bg1"/>
                </a:solidFill>
                <a:latin typeface="Garet" panose="020B0604020202020204" charset="0"/>
              </a:rPr>
              <a:t>classified into three distinct categories: Galaxies,</a:t>
            </a:r>
            <a:br>
              <a:rPr lang="en-US" sz="2800" dirty="0">
                <a:solidFill>
                  <a:schemeClr val="bg1"/>
                </a:solidFill>
                <a:latin typeface="Garet" panose="020B0604020202020204" charset="0"/>
              </a:rPr>
            </a:br>
            <a:r>
              <a:rPr lang="en-US" sz="2800" dirty="0">
                <a:solidFill>
                  <a:schemeClr val="bg1"/>
                </a:solidFill>
                <a:latin typeface="Garet" panose="020B0604020202020204" charset="0"/>
              </a:rPr>
              <a:t>Quasars (QSOs), and Stars. Each object is characterized</a:t>
            </a:r>
            <a:br>
              <a:rPr lang="en-US" sz="2800" dirty="0">
                <a:solidFill>
                  <a:schemeClr val="bg1"/>
                </a:solidFill>
                <a:latin typeface="Garet" panose="020B0604020202020204" charset="0"/>
              </a:rPr>
            </a:br>
            <a:r>
              <a:rPr lang="en-US" sz="2800" dirty="0">
                <a:solidFill>
                  <a:schemeClr val="bg1"/>
                </a:solidFill>
                <a:latin typeface="Garet" panose="020B0604020202020204" charset="0"/>
              </a:rPr>
              <a:t>by photometric measurements across multiple wavelength</a:t>
            </a:r>
            <a:br>
              <a:rPr lang="en-US" sz="2800" dirty="0">
                <a:solidFill>
                  <a:schemeClr val="bg1"/>
                </a:solidFill>
                <a:latin typeface="Garet" panose="020B0604020202020204" charset="0"/>
              </a:rPr>
            </a:br>
            <a:r>
              <a:rPr lang="en-US" sz="2800" dirty="0">
                <a:solidFill>
                  <a:schemeClr val="bg1"/>
                </a:solidFill>
                <a:latin typeface="Garet" panose="020B0604020202020204" charset="0"/>
              </a:rPr>
              <a:t>bands.</a:t>
            </a:r>
          </a:p>
          <a:p>
            <a:endParaRPr lang="en-US" sz="2800" dirty="0">
              <a:solidFill>
                <a:schemeClr val="bg1"/>
              </a:solidFill>
              <a:latin typeface="Garet" panose="020B0604020202020204" charset="0"/>
            </a:endParaRPr>
          </a:p>
          <a:p>
            <a:r>
              <a:rPr lang="en-US" sz="2800" dirty="0">
                <a:solidFill>
                  <a:schemeClr val="bg1"/>
                </a:solidFill>
                <a:latin typeface="Garet" panose="020B0604020202020204" charset="0"/>
              </a:rPr>
              <a:t>The data shows significant class imbalance, with</a:t>
            </a:r>
            <a:br>
              <a:rPr lang="en-US" sz="2800" dirty="0">
                <a:solidFill>
                  <a:schemeClr val="bg1"/>
                </a:solidFill>
                <a:latin typeface="Garet" panose="020B0604020202020204" charset="0"/>
              </a:rPr>
            </a:br>
            <a:r>
              <a:rPr lang="en-US" sz="2800" dirty="0">
                <a:solidFill>
                  <a:schemeClr val="bg1"/>
                </a:solidFill>
                <a:latin typeface="Garet" panose="020B0604020202020204" charset="0"/>
              </a:rPr>
              <a:t>galaxies representing approximately 59% of all objects.</a:t>
            </a:r>
            <a:br>
              <a:rPr lang="en-US" sz="2800" dirty="0">
                <a:solidFill>
                  <a:schemeClr val="bg1"/>
                </a:solidFill>
                <a:latin typeface="Garet" panose="020B0604020202020204" charset="0"/>
              </a:rPr>
            </a:br>
            <a:r>
              <a:rPr lang="en-US" sz="2800" dirty="0">
                <a:solidFill>
                  <a:schemeClr val="bg1"/>
                </a:solidFill>
                <a:latin typeface="Garet" panose="020B0604020202020204" charset="0"/>
              </a:rPr>
              <a:t>This imbalance requires careful consideration during</a:t>
            </a:r>
            <a:br>
              <a:rPr lang="en-US" sz="2800" dirty="0">
                <a:solidFill>
                  <a:schemeClr val="bg1"/>
                </a:solidFill>
                <a:latin typeface="Garet" panose="020B0604020202020204" charset="0"/>
              </a:rPr>
            </a:br>
            <a:r>
              <a:rPr lang="en-US" sz="2800" dirty="0">
                <a:solidFill>
                  <a:schemeClr val="bg1"/>
                </a:solidFill>
                <a:latin typeface="Garet" panose="020B0604020202020204" charset="0"/>
              </a:rPr>
              <a:t>model training to ensure fair representation of all</a:t>
            </a:r>
            <a:br>
              <a:rPr lang="en-US" sz="2800" dirty="0">
                <a:solidFill>
                  <a:schemeClr val="bg1"/>
                </a:solidFill>
                <a:latin typeface="Garet" panose="020B0604020202020204" charset="0"/>
              </a:rPr>
            </a:br>
            <a:r>
              <a:rPr lang="en-US" sz="2800" dirty="0">
                <a:solidFill>
                  <a:schemeClr val="bg1"/>
                </a:solidFill>
                <a:latin typeface="Garet" panose="020B0604020202020204" charset="0"/>
              </a:rPr>
              <a:t>classes.</a:t>
            </a:r>
          </a:p>
          <a:p>
            <a:endParaRPr lang="en-US" dirty="0"/>
          </a:p>
          <a:p>
            <a:endParaRPr lang="en-IN" dirty="0"/>
          </a:p>
        </p:txBody>
      </p:sp>
      <p:pic>
        <p:nvPicPr>
          <p:cNvPr id="19" name="Picture 18">
            <a:extLst>
              <a:ext uri="{FF2B5EF4-FFF2-40B4-BE49-F238E27FC236}">
                <a16:creationId xmlns:a16="http://schemas.microsoft.com/office/drawing/2014/main" id="{7DEBC2ED-F54E-D3E7-3AB8-FC4BF9EBD55E}"/>
              </a:ext>
            </a:extLst>
          </p:cNvPr>
          <p:cNvPicPr>
            <a:picLocks noChangeAspect="1"/>
          </p:cNvPicPr>
          <p:nvPr/>
        </p:nvPicPr>
        <p:blipFill>
          <a:blip r:embed="rId6"/>
          <a:stretch>
            <a:fillRect/>
          </a:stretch>
        </p:blipFill>
        <p:spPr>
          <a:xfrm>
            <a:off x="11201400" y="7316133"/>
            <a:ext cx="9400859" cy="1679692"/>
          </a:xfrm>
          <a:prstGeom prst="rect">
            <a:avLst/>
          </a:prstGeom>
        </p:spPr>
      </p:pic>
    </p:spTree>
    <p:extLst>
      <p:ext uri="{BB962C8B-B14F-4D97-AF65-F5344CB8AC3E}">
        <p14:creationId xmlns:p14="http://schemas.microsoft.com/office/powerpoint/2010/main" val="3459677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72000">
              <a:schemeClr val="accent4">
                <a:lumMod val="60000"/>
                <a:lumOff val="40000"/>
              </a:schemeClr>
            </a:gs>
            <a:gs pos="32000">
              <a:srgbClr val="092E4F"/>
            </a:gs>
            <a:gs pos="100000">
              <a:srgbClr val="140C39"/>
            </a:gs>
          </a:gsLst>
          <a:path path="circle">
            <a:fillToRect l="100000" t="100000"/>
          </a:path>
        </a:gradFill>
        <a:effectLst/>
      </p:bgPr>
    </p:bg>
    <p:spTree>
      <p:nvGrpSpPr>
        <p:cNvPr id="1" name="">
          <a:extLst>
            <a:ext uri="{FF2B5EF4-FFF2-40B4-BE49-F238E27FC236}">
              <a16:creationId xmlns:a16="http://schemas.microsoft.com/office/drawing/2014/main" id="{A4F677D2-9FA8-286D-5765-9A5786E5F676}"/>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1C698514-B723-A7B7-B35C-D632D83CC651}"/>
              </a:ext>
            </a:extLst>
          </p:cNvPr>
          <p:cNvGrpSpPr/>
          <p:nvPr/>
        </p:nvGrpSpPr>
        <p:grpSpPr>
          <a:xfrm>
            <a:off x="-990600" y="-800100"/>
            <a:ext cx="24125958" cy="13528399"/>
            <a:chOff x="-1062176" y="-529230"/>
            <a:chExt cx="24125958" cy="13528399"/>
          </a:xfrm>
        </p:grpSpPr>
        <p:pic>
          <p:nvPicPr>
            <p:cNvPr id="18" name="Picture 17">
              <a:extLst>
                <a:ext uri="{FF2B5EF4-FFF2-40B4-BE49-F238E27FC236}">
                  <a16:creationId xmlns:a16="http://schemas.microsoft.com/office/drawing/2014/main" id="{9D03A8D3-77AC-6D01-B8EB-46E269A3D00D}"/>
                </a:ext>
              </a:extLst>
            </p:cNvPr>
            <p:cNvPicPr>
              <a:picLocks noChangeAspect="1"/>
            </p:cNvPicPr>
            <p:nvPr/>
          </p:nvPicPr>
          <p:blipFill>
            <a:blip r:embed="rId2"/>
            <a:stretch>
              <a:fillRect/>
            </a:stretch>
          </p:blipFill>
          <p:spPr>
            <a:xfrm>
              <a:off x="15240" y="22860"/>
              <a:ext cx="23048542" cy="12976309"/>
            </a:xfrm>
            <a:prstGeom prst="rect">
              <a:avLst/>
            </a:prstGeom>
          </p:spPr>
        </p:pic>
        <p:grpSp>
          <p:nvGrpSpPr>
            <p:cNvPr id="2" name="Group 1">
              <a:extLst>
                <a:ext uri="{FF2B5EF4-FFF2-40B4-BE49-F238E27FC236}">
                  <a16:creationId xmlns:a16="http://schemas.microsoft.com/office/drawing/2014/main" id="{D6ABC7D0-9570-41DB-557D-CE8FA0052F95}"/>
                </a:ext>
              </a:extLst>
            </p:cNvPr>
            <p:cNvGrpSpPr/>
            <p:nvPr/>
          </p:nvGrpSpPr>
          <p:grpSpPr>
            <a:xfrm>
              <a:off x="-1062176" y="-529230"/>
              <a:ext cx="19884163" cy="12238278"/>
              <a:chOff x="-1062176" y="-529230"/>
              <a:chExt cx="19884163" cy="12238278"/>
            </a:xfrm>
          </p:grpSpPr>
          <p:pic>
            <p:nvPicPr>
              <p:cNvPr id="3" name="Picture 3">
                <a:extLst>
                  <a:ext uri="{FF2B5EF4-FFF2-40B4-BE49-F238E27FC236}">
                    <a16:creationId xmlns:a16="http://schemas.microsoft.com/office/drawing/2014/main" id="{9E6A226D-D739-C972-0C40-F707488E550C}"/>
                  </a:ext>
                </a:extLst>
              </p:cNvPr>
              <p:cNvPicPr>
                <a:picLocks noChangeAspect="1"/>
              </p:cNvPicPr>
              <p:nvPr/>
            </p:nvPicPr>
            <p:blipFill>
              <a:blip r:embed="rId3"/>
              <a:srcRect/>
              <a:stretch>
                <a:fillRect/>
              </a:stretch>
            </p:blipFill>
            <p:spPr>
              <a:xfrm>
                <a:off x="-385251" y="-529230"/>
                <a:ext cx="9400859" cy="5264481"/>
              </a:xfrm>
              <a:prstGeom prst="rect">
                <a:avLst/>
              </a:prstGeom>
            </p:spPr>
          </p:pic>
          <p:pic>
            <p:nvPicPr>
              <p:cNvPr id="4" name="Picture 4">
                <a:extLst>
                  <a:ext uri="{FF2B5EF4-FFF2-40B4-BE49-F238E27FC236}">
                    <a16:creationId xmlns:a16="http://schemas.microsoft.com/office/drawing/2014/main" id="{B3E952BB-B531-5B7C-317E-CB6AB9412DA9}"/>
                  </a:ext>
                </a:extLst>
              </p:cNvPr>
              <p:cNvPicPr>
                <a:picLocks noChangeAspect="1"/>
              </p:cNvPicPr>
              <p:nvPr/>
            </p:nvPicPr>
            <p:blipFill>
              <a:blip r:embed="rId3"/>
              <a:srcRect/>
              <a:stretch>
                <a:fillRect/>
              </a:stretch>
            </p:blipFill>
            <p:spPr>
              <a:xfrm>
                <a:off x="9421128" y="-266699"/>
                <a:ext cx="9400859" cy="6408820"/>
              </a:xfrm>
              <a:prstGeom prst="rect">
                <a:avLst/>
              </a:prstGeom>
            </p:spPr>
          </p:pic>
          <p:pic>
            <p:nvPicPr>
              <p:cNvPr id="6" name="Picture 6">
                <a:extLst>
                  <a:ext uri="{FF2B5EF4-FFF2-40B4-BE49-F238E27FC236}">
                    <a16:creationId xmlns:a16="http://schemas.microsoft.com/office/drawing/2014/main" id="{F8FF0A50-93D5-0D2A-83F6-AED384C3FAE6}"/>
                  </a:ext>
                </a:extLst>
              </p:cNvPr>
              <p:cNvPicPr>
                <a:picLocks noChangeAspect="1"/>
              </p:cNvPicPr>
              <p:nvPr/>
            </p:nvPicPr>
            <p:blipFill>
              <a:blip r:embed="rId3"/>
              <a:srcRect/>
              <a:stretch>
                <a:fillRect/>
              </a:stretch>
            </p:blipFill>
            <p:spPr>
              <a:xfrm rot="-10798857">
                <a:off x="8909711" y="6444567"/>
                <a:ext cx="9400859" cy="5264481"/>
              </a:xfrm>
              <a:prstGeom prst="rect">
                <a:avLst/>
              </a:prstGeom>
            </p:spPr>
          </p:pic>
          <p:pic>
            <p:nvPicPr>
              <p:cNvPr id="7" name="Picture 7">
                <a:extLst>
                  <a:ext uri="{FF2B5EF4-FFF2-40B4-BE49-F238E27FC236}">
                    <a16:creationId xmlns:a16="http://schemas.microsoft.com/office/drawing/2014/main" id="{70CEAE31-94F5-B7A1-3135-2A8437F3F372}"/>
                  </a:ext>
                </a:extLst>
              </p:cNvPr>
              <p:cNvPicPr>
                <a:picLocks noChangeAspect="1"/>
              </p:cNvPicPr>
              <p:nvPr/>
            </p:nvPicPr>
            <p:blipFill>
              <a:blip r:embed="rId3"/>
              <a:srcRect/>
              <a:stretch>
                <a:fillRect/>
              </a:stretch>
            </p:blipFill>
            <p:spPr>
              <a:xfrm rot="-10798857">
                <a:off x="-1062176" y="5931162"/>
                <a:ext cx="9400859" cy="5264481"/>
              </a:xfrm>
              <a:prstGeom prst="rect">
                <a:avLst/>
              </a:prstGeom>
            </p:spPr>
          </p:pic>
          <p:sp>
            <p:nvSpPr>
              <p:cNvPr id="22" name="Rectangle 2">
                <a:extLst>
                  <a:ext uri="{FF2B5EF4-FFF2-40B4-BE49-F238E27FC236}">
                    <a16:creationId xmlns:a16="http://schemas.microsoft.com/office/drawing/2014/main" id="{74B37153-3637-C93E-A0A3-7E5A47B667B0}"/>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grpSp>
      <p:pic>
        <p:nvPicPr>
          <p:cNvPr id="9" name="Picture 8">
            <a:extLst>
              <a:ext uri="{FF2B5EF4-FFF2-40B4-BE49-F238E27FC236}">
                <a16:creationId xmlns:a16="http://schemas.microsoft.com/office/drawing/2014/main" id="{D5077D3F-FA90-C5C1-249B-B12E759F324C}"/>
              </a:ext>
            </a:extLst>
          </p:cNvPr>
          <p:cNvPicPr>
            <a:picLocks noChangeAspect="1"/>
          </p:cNvPicPr>
          <p:nvPr/>
        </p:nvPicPr>
        <p:blipFill>
          <a:blip r:embed="rId4"/>
          <a:stretch>
            <a:fillRect/>
          </a:stretch>
        </p:blipFill>
        <p:spPr>
          <a:xfrm>
            <a:off x="10515600" y="258361"/>
            <a:ext cx="9226160" cy="9492043"/>
          </a:xfrm>
          <a:prstGeom prst="rect">
            <a:avLst/>
          </a:prstGeom>
        </p:spPr>
      </p:pic>
      <p:sp>
        <p:nvSpPr>
          <p:cNvPr id="8" name="TextBox 5">
            <a:extLst>
              <a:ext uri="{FF2B5EF4-FFF2-40B4-BE49-F238E27FC236}">
                <a16:creationId xmlns:a16="http://schemas.microsoft.com/office/drawing/2014/main" id="{4F93FEC5-6E5C-AFAC-0AA5-7A25744A2EE7}"/>
              </a:ext>
            </a:extLst>
          </p:cNvPr>
          <p:cNvSpPr txBox="1"/>
          <p:nvPr/>
        </p:nvSpPr>
        <p:spPr>
          <a:xfrm>
            <a:off x="4243770" y="191125"/>
            <a:ext cx="10007056" cy="1327286"/>
          </a:xfrm>
          <a:prstGeom prst="rect">
            <a:avLst/>
          </a:prstGeom>
        </p:spPr>
        <p:txBody>
          <a:bodyPr wrap="square" lIns="0" tIns="0" rIns="0" bIns="0" rtlCol="0" anchor="t">
            <a:spAutoFit/>
          </a:bodyPr>
          <a:lstStyle/>
          <a:p>
            <a:pPr algn="ctr">
              <a:lnSpc>
                <a:spcPts val="10588"/>
              </a:lnSpc>
            </a:pPr>
            <a:r>
              <a:rPr lang="en-US" sz="8000" b="1" dirty="0">
                <a:solidFill>
                  <a:srgbClr val="FFFFFF"/>
                </a:solidFill>
                <a:latin typeface="Garet Bold"/>
                <a:ea typeface="Garet Bold"/>
                <a:cs typeface="Garet Bold"/>
                <a:sym typeface="Garet Bold"/>
              </a:rPr>
              <a:t>EDA</a:t>
            </a:r>
          </a:p>
        </p:txBody>
      </p:sp>
      <p:sp>
        <p:nvSpPr>
          <p:cNvPr id="10" name="TextBox 9">
            <a:extLst>
              <a:ext uri="{FF2B5EF4-FFF2-40B4-BE49-F238E27FC236}">
                <a16:creationId xmlns:a16="http://schemas.microsoft.com/office/drawing/2014/main" id="{981BE070-8728-CA10-61F0-C2AF01D98F71}"/>
              </a:ext>
            </a:extLst>
          </p:cNvPr>
          <p:cNvSpPr txBox="1"/>
          <p:nvPr/>
        </p:nvSpPr>
        <p:spPr>
          <a:xfrm>
            <a:off x="457200" y="1623051"/>
            <a:ext cx="11541304" cy="8771632"/>
          </a:xfrm>
          <a:prstGeom prst="rect">
            <a:avLst/>
          </a:prstGeom>
          <a:noFill/>
        </p:spPr>
        <p:txBody>
          <a:bodyPr wrap="square" rtlCol="0">
            <a:spAutoFit/>
          </a:bodyPr>
          <a:lstStyle/>
          <a:p>
            <a:r>
              <a:rPr lang="en-US" sz="2400" dirty="0">
                <a:solidFill>
                  <a:schemeClr val="bg1"/>
                </a:solidFill>
                <a:latin typeface="Garet" panose="020B0604020202020204" charset="0"/>
              </a:rPr>
              <a:t>The EDA revealed clear patterns and helped refine the dataset for effective classification.</a:t>
            </a:r>
          </a:p>
          <a:p>
            <a:endParaRPr lang="en-US" sz="2400" dirty="0">
              <a:solidFill>
                <a:schemeClr val="bg1"/>
              </a:solidFill>
              <a:latin typeface="Garet" panose="020B0604020202020204" charset="0"/>
            </a:endParaRPr>
          </a:p>
          <a:p>
            <a:r>
              <a:rPr lang="en-US" sz="2400" b="1" dirty="0">
                <a:solidFill>
                  <a:schemeClr val="bg1"/>
                </a:solidFill>
                <a:latin typeface="Garet" panose="020B0604020202020204" charset="0"/>
              </a:rPr>
              <a:t>Key Insights:</a:t>
            </a:r>
            <a:endParaRPr lang="en-US" sz="2400" dirty="0">
              <a:solidFill>
                <a:schemeClr val="bg1"/>
              </a:solidFill>
              <a:latin typeface="Garet" panose="020B0604020202020204" charset="0"/>
            </a:endParaRPr>
          </a:p>
          <a:p>
            <a:endParaRPr lang="en-US" sz="2400" b="1" dirty="0">
              <a:solidFill>
                <a:schemeClr val="bg1"/>
              </a:solidFill>
              <a:latin typeface="Garet" panose="020B0604020202020204" charset="0"/>
            </a:endParaRPr>
          </a:p>
          <a:p>
            <a:pPr marL="342900" indent="-342900">
              <a:buFont typeface="Arial" panose="020B0604020202020204" pitchFamily="34" charset="0"/>
              <a:buChar char="•"/>
            </a:pPr>
            <a:r>
              <a:rPr lang="en-US" sz="2400" b="1" dirty="0">
                <a:solidFill>
                  <a:schemeClr val="bg1"/>
                </a:solidFill>
                <a:latin typeface="Garet" panose="020B0604020202020204" charset="0"/>
              </a:rPr>
              <a:t>Feature Selection:</a:t>
            </a:r>
            <a:r>
              <a:rPr lang="en-US" sz="2400" dirty="0">
                <a:solidFill>
                  <a:schemeClr val="bg1"/>
                </a:solidFill>
                <a:latin typeface="Garet" panose="020B0604020202020204" charset="0"/>
              </a:rPr>
              <a:t>  Systematically removed non-predictive metadata (e.g., </a:t>
            </a:r>
            <a:r>
              <a:rPr lang="en-US" sz="2400" u="sng" dirty="0" err="1">
                <a:solidFill>
                  <a:schemeClr val="bg1"/>
                </a:solidFill>
                <a:latin typeface="Garet" panose="020B0604020202020204" charset="0"/>
              </a:rPr>
              <a:t>obj_ID</a:t>
            </a:r>
            <a:r>
              <a:rPr lang="en-US" sz="2400" u="sng" dirty="0">
                <a:solidFill>
                  <a:schemeClr val="bg1"/>
                </a:solidFill>
                <a:latin typeface="Garet" panose="020B0604020202020204" charset="0"/>
              </a:rPr>
              <a:t>, MJD, alpha, delta</a:t>
            </a:r>
            <a:r>
              <a:rPr lang="en-US" sz="2400" dirty="0">
                <a:solidFill>
                  <a:schemeClr val="bg1"/>
                </a:solidFill>
                <a:latin typeface="Garet" panose="020B0604020202020204" charset="0"/>
              </a:rPr>
              <a:t>) to focus purely on relevant physical properties.</a:t>
            </a:r>
          </a:p>
          <a:p>
            <a:pPr marL="342900" indent="-342900">
              <a:buFont typeface="Arial" panose="020B0604020202020204" pitchFamily="34" charset="0"/>
              <a:buChar char="•"/>
            </a:pPr>
            <a:endParaRPr lang="en-US" sz="2400" b="1" dirty="0">
              <a:solidFill>
                <a:schemeClr val="bg1"/>
              </a:solidFill>
              <a:latin typeface="Garet" panose="020B0604020202020204" charset="0"/>
            </a:endParaRPr>
          </a:p>
          <a:p>
            <a:pPr marL="342900" indent="-342900">
              <a:buFont typeface="Arial" panose="020B0604020202020204" pitchFamily="34" charset="0"/>
              <a:buChar char="•"/>
            </a:pPr>
            <a:r>
              <a:rPr lang="en-US" sz="2400" b="1" dirty="0">
                <a:solidFill>
                  <a:schemeClr val="bg1"/>
                </a:solidFill>
                <a:latin typeface="Garet" panose="020B0604020202020204" charset="0"/>
              </a:rPr>
              <a:t>Core Features:</a:t>
            </a:r>
            <a:r>
              <a:rPr lang="en-US" sz="2400" dirty="0">
                <a:solidFill>
                  <a:schemeClr val="bg1"/>
                </a:solidFill>
                <a:latin typeface="Garet" panose="020B0604020202020204" charset="0"/>
              </a:rPr>
              <a:t> Confirmed that </a:t>
            </a:r>
            <a:r>
              <a:rPr lang="en-US" sz="2400" b="1" dirty="0" err="1">
                <a:solidFill>
                  <a:schemeClr val="bg1"/>
                </a:solidFill>
                <a:latin typeface="Garet" panose="020B0604020202020204" charset="0"/>
              </a:rPr>
              <a:t>ugriz</a:t>
            </a:r>
            <a:r>
              <a:rPr lang="en-US" sz="2400" b="1" dirty="0">
                <a:solidFill>
                  <a:schemeClr val="bg1"/>
                </a:solidFill>
                <a:latin typeface="Garet" panose="020B0604020202020204" charset="0"/>
              </a:rPr>
              <a:t> photometric colors</a:t>
            </a:r>
            <a:r>
              <a:rPr lang="en-US" sz="2400" dirty="0">
                <a:solidFill>
                  <a:schemeClr val="bg1"/>
                </a:solidFill>
                <a:latin typeface="Garet" panose="020B0604020202020204" charset="0"/>
              </a:rPr>
              <a:t> and </a:t>
            </a:r>
            <a:r>
              <a:rPr lang="en-US" sz="2400" b="1" dirty="0">
                <a:solidFill>
                  <a:schemeClr val="bg1"/>
                </a:solidFill>
                <a:latin typeface="Garet" panose="020B0604020202020204" charset="0"/>
              </a:rPr>
              <a:t>redshift</a:t>
            </a:r>
            <a:r>
              <a:rPr lang="en-US" sz="2400" dirty="0">
                <a:solidFill>
                  <a:schemeClr val="bg1"/>
                </a:solidFill>
                <a:latin typeface="Garet" panose="020B0604020202020204" charset="0"/>
              </a:rPr>
              <a:t> are the most discriminative features for object classification.</a:t>
            </a:r>
          </a:p>
          <a:p>
            <a:pPr marL="342900" indent="-342900">
              <a:buFont typeface="Arial" panose="020B0604020202020204" pitchFamily="34" charset="0"/>
              <a:buChar char="•"/>
            </a:pPr>
            <a:endParaRPr lang="en-US" sz="2400" b="1" dirty="0">
              <a:solidFill>
                <a:schemeClr val="bg1"/>
              </a:solidFill>
              <a:latin typeface="Garet" panose="020B0604020202020204" charset="0"/>
            </a:endParaRPr>
          </a:p>
          <a:p>
            <a:pPr marL="342900" indent="-342900">
              <a:buFont typeface="Arial" panose="020B0604020202020204" pitchFamily="34" charset="0"/>
              <a:buChar char="•"/>
            </a:pPr>
            <a:r>
              <a:rPr lang="en-US" sz="2400" b="1" dirty="0">
                <a:solidFill>
                  <a:schemeClr val="bg1"/>
                </a:solidFill>
                <a:latin typeface="Garet" panose="020B0604020202020204" charset="0"/>
              </a:rPr>
              <a:t>Distinct Class Distributions:</a:t>
            </a:r>
            <a:endParaRPr lang="en-US" sz="2400" dirty="0">
              <a:solidFill>
                <a:schemeClr val="bg1"/>
              </a:solidFill>
              <a:latin typeface="Garet" panose="020B0604020202020204" charset="0"/>
            </a:endParaRPr>
          </a:p>
          <a:p>
            <a:pPr marL="800100" lvl="1" indent="-342900">
              <a:buFont typeface="Arial" panose="020B0604020202020204" pitchFamily="34" charset="0"/>
              <a:buChar char="•"/>
            </a:pPr>
            <a:r>
              <a:rPr lang="en-US" sz="2400" b="1" dirty="0">
                <a:solidFill>
                  <a:schemeClr val="bg1"/>
                </a:solidFill>
                <a:latin typeface="Garet" panose="020B0604020202020204" charset="0"/>
              </a:rPr>
              <a:t>Stars:</a:t>
            </a:r>
            <a:r>
              <a:rPr lang="en-US" sz="2400" dirty="0">
                <a:solidFill>
                  <a:schemeClr val="bg1"/>
                </a:solidFill>
                <a:latin typeface="Garet" panose="020B0604020202020204" charset="0"/>
              </a:rPr>
              <a:t> Show tight clustering (narrow 'stellar locus').</a:t>
            </a:r>
          </a:p>
          <a:p>
            <a:pPr marL="800100" lvl="1" indent="-342900">
              <a:buFont typeface="Arial" panose="020B0604020202020204" pitchFamily="34" charset="0"/>
              <a:buChar char="•"/>
            </a:pPr>
            <a:r>
              <a:rPr lang="en-US" sz="2400" b="1" dirty="0">
                <a:solidFill>
                  <a:schemeClr val="bg1"/>
                </a:solidFill>
                <a:latin typeface="Garet" panose="020B0604020202020204" charset="0"/>
              </a:rPr>
              <a:t>Galaxies:</a:t>
            </a:r>
            <a:r>
              <a:rPr lang="en-US" sz="2400" dirty="0">
                <a:solidFill>
                  <a:schemeClr val="bg1"/>
                </a:solidFill>
                <a:latin typeface="Garet" panose="020B0604020202020204" charset="0"/>
              </a:rPr>
              <a:t> Exhibit a broader, redshift-dependent distribution.</a:t>
            </a:r>
          </a:p>
          <a:p>
            <a:pPr marL="800100" lvl="1" indent="-342900">
              <a:buFont typeface="Arial" panose="020B0604020202020204" pitchFamily="34" charset="0"/>
              <a:buChar char="•"/>
            </a:pPr>
            <a:r>
              <a:rPr lang="en-US" sz="2400" b="1" dirty="0">
                <a:solidFill>
                  <a:schemeClr val="bg1"/>
                </a:solidFill>
                <a:latin typeface="Garet" panose="020B0604020202020204" charset="0"/>
              </a:rPr>
              <a:t>Quasars (QSOs):</a:t>
            </a:r>
            <a:r>
              <a:rPr lang="en-US" sz="2400" dirty="0">
                <a:solidFill>
                  <a:schemeClr val="bg1"/>
                </a:solidFill>
                <a:latin typeface="Garet" panose="020B0604020202020204" charset="0"/>
              </a:rPr>
              <a:t> Have the widest spread and occupy distinct regions.</a:t>
            </a:r>
          </a:p>
          <a:p>
            <a:pPr marL="342900" indent="-342900">
              <a:buFont typeface="Arial" panose="020B0604020202020204" pitchFamily="34" charset="0"/>
              <a:buChar char="•"/>
            </a:pPr>
            <a:endParaRPr lang="en-US" sz="2400" b="1" dirty="0">
              <a:solidFill>
                <a:schemeClr val="bg1"/>
              </a:solidFill>
              <a:latin typeface="Garet" panose="020B0604020202020204" charset="0"/>
            </a:endParaRPr>
          </a:p>
          <a:p>
            <a:pPr marL="342900" indent="-342900">
              <a:buFont typeface="Arial" panose="020B0604020202020204" pitchFamily="34" charset="0"/>
              <a:buChar char="•"/>
            </a:pPr>
            <a:r>
              <a:rPr lang="en-US" sz="2400" b="1" dirty="0">
                <a:solidFill>
                  <a:schemeClr val="bg1"/>
                </a:solidFill>
                <a:latin typeface="Garet" panose="020B0604020202020204" charset="0"/>
              </a:rPr>
              <a:t>Model Suitability:</a:t>
            </a:r>
            <a:r>
              <a:rPr lang="en-US" sz="2400" dirty="0">
                <a:solidFill>
                  <a:schemeClr val="bg1"/>
                </a:solidFill>
                <a:latin typeface="Garet" panose="020B0604020202020204" charset="0"/>
              </a:rPr>
              <a:t> These clear separations and patterns in the data's feature space (especially across u, g, and r bands) indicate that models adept at handling non-linear relationships, such as tree-based algorithms, are well-suited for this task.</a:t>
            </a:r>
          </a:p>
          <a:p>
            <a:endParaRPr lang="en-US" dirty="0"/>
          </a:p>
          <a:p>
            <a:endParaRPr lang="en-IN" dirty="0"/>
          </a:p>
        </p:txBody>
      </p:sp>
    </p:spTree>
    <p:extLst>
      <p:ext uri="{BB962C8B-B14F-4D97-AF65-F5344CB8AC3E}">
        <p14:creationId xmlns:p14="http://schemas.microsoft.com/office/powerpoint/2010/main" val="2814378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0C39"/>
        </a:solidFill>
        <a:effectLst/>
      </p:bgPr>
    </p:bg>
    <p:spTree>
      <p:nvGrpSpPr>
        <p:cNvPr id="1" name="">
          <a:extLst>
            <a:ext uri="{FF2B5EF4-FFF2-40B4-BE49-F238E27FC236}">
              <a16:creationId xmlns:a16="http://schemas.microsoft.com/office/drawing/2014/main" id="{FBD5D160-5E8B-D23F-F06A-AA588D6570A3}"/>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7DE865CB-5A8A-06EB-5385-C7674F4C002E}"/>
              </a:ext>
            </a:extLst>
          </p:cNvPr>
          <p:cNvGrpSpPr/>
          <p:nvPr/>
        </p:nvGrpSpPr>
        <p:grpSpPr>
          <a:xfrm>
            <a:off x="-1066800" y="-723900"/>
            <a:ext cx="24125958" cy="13528399"/>
            <a:chOff x="-1062176" y="-529230"/>
            <a:chExt cx="24125958" cy="13528399"/>
          </a:xfrm>
        </p:grpSpPr>
        <p:pic>
          <p:nvPicPr>
            <p:cNvPr id="18" name="Picture 17">
              <a:extLst>
                <a:ext uri="{FF2B5EF4-FFF2-40B4-BE49-F238E27FC236}">
                  <a16:creationId xmlns:a16="http://schemas.microsoft.com/office/drawing/2014/main" id="{51A7F858-84FA-F74B-C9BE-7CF4BAEFC071}"/>
                </a:ext>
              </a:extLst>
            </p:cNvPr>
            <p:cNvPicPr>
              <a:picLocks noChangeAspect="1"/>
            </p:cNvPicPr>
            <p:nvPr/>
          </p:nvPicPr>
          <p:blipFill>
            <a:blip r:embed="rId2"/>
            <a:stretch>
              <a:fillRect/>
            </a:stretch>
          </p:blipFill>
          <p:spPr>
            <a:xfrm>
              <a:off x="15240" y="22860"/>
              <a:ext cx="23048542" cy="12976309"/>
            </a:xfrm>
            <a:prstGeom prst="rect">
              <a:avLst/>
            </a:prstGeom>
          </p:spPr>
        </p:pic>
        <p:grpSp>
          <p:nvGrpSpPr>
            <p:cNvPr id="2" name="Group 1">
              <a:extLst>
                <a:ext uri="{FF2B5EF4-FFF2-40B4-BE49-F238E27FC236}">
                  <a16:creationId xmlns:a16="http://schemas.microsoft.com/office/drawing/2014/main" id="{317A671E-D0EA-EEC8-FBF1-33F5C2496647}"/>
                </a:ext>
              </a:extLst>
            </p:cNvPr>
            <p:cNvGrpSpPr/>
            <p:nvPr/>
          </p:nvGrpSpPr>
          <p:grpSpPr>
            <a:xfrm>
              <a:off x="-1062176" y="-529230"/>
              <a:ext cx="19884163" cy="12238278"/>
              <a:chOff x="-1062176" y="-529230"/>
              <a:chExt cx="19884163" cy="12238278"/>
            </a:xfrm>
          </p:grpSpPr>
          <p:pic>
            <p:nvPicPr>
              <p:cNvPr id="3" name="Picture 3">
                <a:extLst>
                  <a:ext uri="{FF2B5EF4-FFF2-40B4-BE49-F238E27FC236}">
                    <a16:creationId xmlns:a16="http://schemas.microsoft.com/office/drawing/2014/main" id="{02F60B14-17FE-7745-E50B-894F017D0A4A}"/>
                  </a:ext>
                </a:extLst>
              </p:cNvPr>
              <p:cNvPicPr>
                <a:picLocks noChangeAspect="1"/>
              </p:cNvPicPr>
              <p:nvPr/>
            </p:nvPicPr>
            <p:blipFill>
              <a:blip r:embed="rId3"/>
              <a:srcRect/>
              <a:stretch>
                <a:fillRect/>
              </a:stretch>
            </p:blipFill>
            <p:spPr>
              <a:xfrm>
                <a:off x="-385251" y="-529230"/>
                <a:ext cx="9400859" cy="5264481"/>
              </a:xfrm>
              <a:prstGeom prst="rect">
                <a:avLst/>
              </a:prstGeom>
            </p:spPr>
          </p:pic>
          <p:pic>
            <p:nvPicPr>
              <p:cNvPr id="4" name="Picture 4">
                <a:extLst>
                  <a:ext uri="{FF2B5EF4-FFF2-40B4-BE49-F238E27FC236}">
                    <a16:creationId xmlns:a16="http://schemas.microsoft.com/office/drawing/2014/main" id="{0366A45D-F1B8-FF8F-5AEF-B28D39E7C9D0}"/>
                  </a:ext>
                </a:extLst>
              </p:cNvPr>
              <p:cNvPicPr>
                <a:picLocks noChangeAspect="1"/>
              </p:cNvPicPr>
              <p:nvPr/>
            </p:nvPicPr>
            <p:blipFill>
              <a:blip r:embed="rId3"/>
              <a:srcRect/>
              <a:stretch>
                <a:fillRect/>
              </a:stretch>
            </p:blipFill>
            <p:spPr>
              <a:xfrm>
                <a:off x="9421128" y="-266699"/>
                <a:ext cx="9400859" cy="6408820"/>
              </a:xfrm>
              <a:prstGeom prst="rect">
                <a:avLst/>
              </a:prstGeom>
            </p:spPr>
          </p:pic>
          <p:pic>
            <p:nvPicPr>
              <p:cNvPr id="6" name="Picture 6">
                <a:extLst>
                  <a:ext uri="{FF2B5EF4-FFF2-40B4-BE49-F238E27FC236}">
                    <a16:creationId xmlns:a16="http://schemas.microsoft.com/office/drawing/2014/main" id="{FEF706D8-4267-5190-DE8C-09FAB150D7D8}"/>
                  </a:ext>
                </a:extLst>
              </p:cNvPr>
              <p:cNvPicPr>
                <a:picLocks noChangeAspect="1"/>
              </p:cNvPicPr>
              <p:nvPr/>
            </p:nvPicPr>
            <p:blipFill>
              <a:blip r:embed="rId3"/>
              <a:srcRect/>
              <a:stretch>
                <a:fillRect/>
              </a:stretch>
            </p:blipFill>
            <p:spPr>
              <a:xfrm rot="-10798857">
                <a:off x="8909711" y="6444567"/>
                <a:ext cx="9400859" cy="5264481"/>
              </a:xfrm>
              <a:prstGeom prst="rect">
                <a:avLst/>
              </a:prstGeom>
            </p:spPr>
          </p:pic>
          <p:pic>
            <p:nvPicPr>
              <p:cNvPr id="7" name="Picture 7">
                <a:extLst>
                  <a:ext uri="{FF2B5EF4-FFF2-40B4-BE49-F238E27FC236}">
                    <a16:creationId xmlns:a16="http://schemas.microsoft.com/office/drawing/2014/main" id="{6E591B28-D9DA-E3C8-AFF1-4639DCA9B120}"/>
                  </a:ext>
                </a:extLst>
              </p:cNvPr>
              <p:cNvPicPr>
                <a:picLocks noChangeAspect="1"/>
              </p:cNvPicPr>
              <p:nvPr/>
            </p:nvPicPr>
            <p:blipFill>
              <a:blip r:embed="rId3"/>
              <a:srcRect/>
              <a:stretch>
                <a:fillRect/>
              </a:stretch>
            </p:blipFill>
            <p:spPr>
              <a:xfrm rot="-10798857">
                <a:off x="-1062176" y="5931162"/>
                <a:ext cx="9400859" cy="5264481"/>
              </a:xfrm>
              <a:prstGeom prst="rect">
                <a:avLst/>
              </a:prstGeom>
            </p:spPr>
          </p:pic>
          <p:sp>
            <p:nvSpPr>
              <p:cNvPr id="22" name="Rectangle 2">
                <a:extLst>
                  <a:ext uri="{FF2B5EF4-FFF2-40B4-BE49-F238E27FC236}">
                    <a16:creationId xmlns:a16="http://schemas.microsoft.com/office/drawing/2014/main" id="{FE7253B8-3F0A-7DF3-33CE-78297DB4536F}"/>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grpSp>
      <p:pic>
        <p:nvPicPr>
          <p:cNvPr id="9" name="Picture 8">
            <a:extLst>
              <a:ext uri="{FF2B5EF4-FFF2-40B4-BE49-F238E27FC236}">
                <a16:creationId xmlns:a16="http://schemas.microsoft.com/office/drawing/2014/main" id="{D603357D-C4E2-E6E8-8051-99F8F61CE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896" y="2324100"/>
            <a:ext cx="9120579" cy="6015447"/>
          </a:xfrm>
          <a:prstGeom prst="rect">
            <a:avLst/>
          </a:prstGeom>
        </p:spPr>
      </p:pic>
      <p:pic>
        <p:nvPicPr>
          <p:cNvPr id="11" name="Picture 10">
            <a:extLst>
              <a:ext uri="{FF2B5EF4-FFF2-40B4-BE49-F238E27FC236}">
                <a16:creationId xmlns:a16="http://schemas.microsoft.com/office/drawing/2014/main" id="{4735D956-1D15-1231-C331-88B32E648B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0753" y="2324100"/>
            <a:ext cx="8084860" cy="6015447"/>
          </a:xfrm>
          <a:prstGeom prst="rect">
            <a:avLst/>
          </a:prstGeom>
        </p:spPr>
      </p:pic>
      <p:sp>
        <p:nvSpPr>
          <p:cNvPr id="12" name="TextBox 5">
            <a:extLst>
              <a:ext uri="{FF2B5EF4-FFF2-40B4-BE49-F238E27FC236}">
                <a16:creationId xmlns:a16="http://schemas.microsoft.com/office/drawing/2014/main" id="{D4017C61-203D-43A4-A9A1-62A2523B943C}"/>
              </a:ext>
            </a:extLst>
          </p:cNvPr>
          <p:cNvSpPr txBox="1"/>
          <p:nvPr/>
        </p:nvSpPr>
        <p:spPr>
          <a:xfrm>
            <a:off x="4243770" y="191125"/>
            <a:ext cx="10007056" cy="1173398"/>
          </a:xfrm>
          <a:prstGeom prst="rect">
            <a:avLst/>
          </a:prstGeom>
        </p:spPr>
        <p:txBody>
          <a:bodyPr wrap="square" lIns="0" tIns="0" rIns="0" bIns="0" rtlCol="0" anchor="t">
            <a:spAutoFit/>
          </a:bodyPr>
          <a:lstStyle/>
          <a:p>
            <a:pPr algn="ctr">
              <a:lnSpc>
                <a:spcPts val="10588"/>
              </a:lnSpc>
            </a:pPr>
            <a:r>
              <a:rPr lang="en-US" sz="4000" b="1" i="1" dirty="0">
                <a:solidFill>
                  <a:srgbClr val="FFFFFF"/>
                </a:solidFill>
                <a:latin typeface="Garet Bold"/>
                <a:ea typeface="Garet Bold"/>
                <a:cs typeface="Garet Bold"/>
                <a:sym typeface="Garet Bold"/>
              </a:rPr>
              <a:t>figures</a:t>
            </a:r>
          </a:p>
        </p:txBody>
      </p:sp>
    </p:spTree>
    <p:extLst>
      <p:ext uri="{BB962C8B-B14F-4D97-AF65-F5344CB8AC3E}">
        <p14:creationId xmlns:p14="http://schemas.microsoft.com/office/powerpoint/2010/main" val="1306690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A0A26">
                <a:alpha val="100000"/>
              </a:srgbClr>
            </a:gs>
            <a:gs pos="100000">
              <a:srgbClr val="10061A">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rot="5400000" flipH="1" flipV="1">
            <a:off x="-1034003" y="6324081"/>
            <a:ext cx="4665492" cy="4114800"/>
          </a:xfrm>
          <a:custGeom>
            <a:avLst/>
            <a:gdLst/>
            <a:ahLst/>
            <a:cxnLst/>
            <a:rect l="l" t="t" r="r" b="b"/>
            <a:pathLst>
              <a:path w="4665492" h="4114800">
                <a:moveTo>
                  <a:pt x="4665493" y="4114800"/>
                </a:moveTo>
                <a:lnTo>
                  <a:pt x="0" y="4114800"/>
                </a:lnTo>
                <a:lnTo>
                  <a:pt x="0" y="0"/>
                </a:lnTo>
                <a:lnTo>
                  <a:pt x="4665493" y="0"/>
                </a:lnTo>
                <a:lnTo>
                  <a:pt x="4665493"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3001996" y="2352344"/>
            <a:ext cx="12621360" cy="6212212"/>
          </a:xfrm>
          <a:custGeom>
            <a:avLst/>
            <a:gdLst/>
            <a:ahLst/>
            <a:cxnLst/>
            <a:rect l="l" t="t" r="r" b="b"/>
            <a:pathLst>
              <a:path w="12621360" h="6212212">
                <a:moveTo>
                  <a:pt x="0" y="0"/>
                </a:moveTo>
                <a:lnTo>
                  <a:pt x="12621360" y="0"/>
                </a:lnTo>
                <a:lnTo>
                  <a:pt x="12621360" y="6212212"/>
                </a:lnTo>
                <a:lnTo>
                  <a:pt x="0" y="6212212"/>
                </a:lnTo>
                <a:lnTo>
                  <a:pt x="0" y="0"/>
                </a:lnTo>
                <a:close/>
              </a:path>
            </a:pathLst>
          </a:custGeom>
          <a:blipFill>
            <a:blip r:embed="rId4"/>
            <a:stretch>
              <a:fillRect t="-21563"/>
            </a:stretch>
          </a:blipFill>
        </p:spPr>
        <p:txBody>
          <a:bodyPr/>
          <a:lstStyle/>
          <a:p>
            <a:endParaRPr lang="en-IN"/>
          </a:p>
        </p:txBody>
      </p:sp>
      <p:sp>
        <p:nvSpPr>
          <p:cNvPr id="8" name="TextBox 8"/>
          <p:cNvSpPr txBox="1"/>
          <p:nvPr/>
        </p:nvSpPr>
        <p:spPr>
          <a:xfrm>
            <a:off x="5638800" y="544084"/>
            <a:ext cx="7585604" cy="1234440"/>
          </a:xfrm>
          <a:prstGeom prst="rect">
            <a:avLst/>
          </a:prstGeom>
        </p:spPr>
        <p:txBody>
          <a:bodyPr lIns="0" tIns="0" rIns="0" bIns="0" rtlCol="0" anchor="t">
            <a:spAutoFit/>
          </a:bodyPr>
          <a:lstStyle/>
          <a:p>
            <a:pPr algn="ctr">
              <a:lnSpc>
                <a:spcPts val="4717"/>
              </a:lnSpc>
            </a:pPr>
            <a:r>
              <a:rPr lang="en-US" sz="4670" b="1" dirty="0">
                <a:solidFill>
                  <a:srgbClr val="FFFFFF"/>
                </a:solidFill>
                <a:latin typeface="Garet Bold"/>
                <a:ea typeface="Garet Bold"/>
                <a:cs typeface="Garet Bold"/>
                <a:sym typeface="Garet Bold"/>
              </a:rPr>
              <a:t>Light </a:t>
            </a:r>
          </a:p>
          <a:p>
            <a:pPr algn="ctr">
              <a:lnSpc>
                <a:spcPts val="4717"/>
              </a:lnSpc>
            </a:pPr>
            <a:r>
              <a:rPr lang="en-US" sz="4670" b="1" dirty="0">
                <a:solidFill>
                  <a:srgbClr val="FFFFFF"/>
                </a:solidFill>
                <a:latin typeface="Garet Bold"/>
                <a:ea typeface="Garet Bold"/>
                <a:cs typeface="Garet Bold"/>
                <a:sym typeface="Garet Bold"/>
              </a:rPr>
              <a:t>Spectrum</a:t>
            </a:r>
          </a:p>
        </p:txBody>
      </p:sp>
      <p:grpSp>
        <p:nvGrpSpPr>
          <p:cNvPr id="10" name="Group 10"/>
          <p:cNvGrpSpPr/>
          <p:nvPr/>
        </p:nvGrpSpPr>
        <p:grpSpPr>
          <a:xfrm>
            <a:off x="-257733" y="7196377"/>
            <a:ext cx="18803467" cy="5270728"/>
            <a:chOff x="0" y="0"/>
            <a:chExt cx="25071289" cy="7027637"/>
          </a:xfrm>
        </p:grpSpPr>
        <p:pic>
          <p:nvPicPr>
            <p:cNvPr id="11" name="Picture 11"/>
            <p:cNvPicPr>
              <a:picLocks noChangeAspect="1"/>
            </p:cNvPicPr>
            <p:nvPr/>
          </p:nvPicPr>
          <p:blipFill>
            <a:blip r:embed="rId5"/>
            <a:srcRect/>
            <a:stretch>
              <a:fillRect/>
            </a:stretch>
          </p:blipFill>
          <p:spPr>
            <a:xfrm rot="-10798857">
              <a:off x="12535644" y="6247"/>
              <a:ext cx="12534479" cy="7019308"/>
            </a:xfrm>
            <a:prstGeom prst="rect">
              <a:avLst/>
            </a:prstGeom>
          </p:spPr>
        </p:pic>
        <p:pic>
          <p:nvPicPr>
            <p:cNvPr id="12" name="Picture 12"/>
            <p:cNvPicPr>
              <a:picLocks noChangeAspect="1"/>
            </p:cNvPicPr>
            <p:nvPr/>
          </p:nvPicPr>
          <p:blipFill>
            <a:blip r:embed="rId5"/>
            <a:srcRect/>
            <a:stretch>
              <a:fillRect/>
            </a:stretch>
          </p:blipFill>
          <p:spPr>
            <a:xfrm rot="-10798857">
              <a:off x="1166" y="2082"/>
              <a:ext cx="12534479" cy="7019308"/>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0C39"/>
        </a:solidFill>
        <a:effectLst/>
      </p:bgPr>
    </p:bg>
    <p:spTree>
      <p:nvGrpSpPr>
        <p:cNvPr id="1" name="">
          <a:extLst>
            <a:ext uri="{FF2B5EF4-FFF2-40B4-BE49-F238E27FC236}">
              <a16:creationId xmlns:a16="http://schemas.microsoft.com/office/drawing/2014/main" id="{1D9697A1-8D41-7DB3-683C-C6DC7ABAB4FF}"/>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1DA3BF1C-EC9E-3347-A90E-C73AAE78EE99}"/>
              </a:ext>
            </a:extLst>
          </p:cNvPr>
          <p:cNvGrpSpPr/>
          <p:nvPr/>
        </p:nvGrpSpPr>
        <p:grpSpPr>
          <a:xfrm>
            <a:off x="-1066800" y="-800100"/>
            <a:ext cx="24125958" cy="13528399"/>
            <a:chOff x="-1062176" y="-529230"/>
            <a:chExt cx="24125958" cy="13528399"/>
          </a:xfrm>
        </p:grpSpPr>
        <p:pic>
          <p:nvPicPr>
            <p:cNvPr id="18" name="Picture 17">
              <a:extLst>
                <a:ext uri="{FF2B5EF4-FFF2-40B4-BE49-F238E27FC236}">
                  <a16:creationId xmlns:a16="http://schemas.microsoft.com/office/drawing/2014/main" id="{6FE6AF73-6487-C7D3-928E-F88F3A9F36A0}"/>
                </a:ext>
              </a:extLst>
            </p:cNvPr>
            <p:cNvPicPr>
              <a:picLocks noChangeAspect="1"/>
            </p:cNvPicPr>
            <p:nvPr/>
          </p:nvPicPr>
          <p:blipFill>
            <a:blip r:embed="rId2"/>
            <a:stretch>
              <a:fillRect/>
            </a:stretch>
          </p:blipFill>
          <p:spPr>
            <a:xfrm>
              <a:off x="15240" y="22860"/>
              <a:ext cx="23048542" cy="12976309"/>
            </a:xfrm>
            <a:prstGeom prst="rect">
              <a:avLst/>
            </a:prstGeom>
          </p:spPr>
        </p:pic>
        <p:grpSp>
          <p:nvGrpSpPr>
            <p:cNvPr id="2" name="Group 1">
              <a:extLst>
                <a:ext uri="{FF2B5EF4-FFF2-40B4-BE49-F238E27FC236}">
                  <a16:creationId xmlns:a16="http://schemas.microsoft.com/office/drawing/2014/main" id="{AFFE2EF2-601F-1A52-32FA-10835AFA7BFF}"/>
                </a:ext>
              </a:extLst>
            </p:cNvPr>
            <p:cNvGrpSpPr/>
            <p:nvPr/>
          </p:nvGrpSpPr>
          <p:grpSpPr>
            <a:xfrm>
              <a:off x="-1062176" y="-529230"/>
              <a:ext cx="19884163" cy="12238278"/>
              <a:chOff x="-1062176" y="-529230"/>
              <a:chExt cx="19884163" cy="12238278"/>
            </a:xfrm>
          </p:grpSpPr>
          <p:pic>
            <p:nvPicPr>
              <p:cNvPr id="3" name="Picture 3">
                <a:extLst>
                  <a:ext uri="{FF2B5EF4-FFF2-40B4-BE49-F238E27FC236}">
                    <a16:creationId xmlns:a16="http://schemas.microsoft.com/office/drawing/2014/main" id="{88382AFD-7FEE-3ECB-1E0C-19575F2D8E27}"/>
                  </a:ext>
                </a:extLst>
              </p:cNvPr>
              <p:cNvPicPr>
                <a:picLocks noChangeAspect="1"/>
              </p:cNvPicPr>
              <p:nvPr/>
            </p:nvPicPr>
            <p:blipFill>
              <a:blip r:embed="rId3"/>
              <a:srcRect/>
              <a:stretch>
                <a:fillRect/>
              </a:stretch>
            </p:blipFill>
            <p:spPr>
              <a:xfrm>
                <a:off x="-385251" y="-529230"/>
                <a:ext cx="9400859" cy="5264481"/>
              </a:xfrm>
              <a:prstGeom prst="rect">
                <a:avLst/>
              </a:prstGeom>
            </p:spPr>
          </p:pic>
          <p:pic>
            <p:nvPicPr>
              <p:cNvPr id="4" name="Picture 4">
                <a:extLst>
                  <a:ext uri="{FF2B5EF4-FFF2-40B4-BE49-F238E27FC236}">
                    <a16:creationId xmlns:a16="http://schemas.microsoft.com/office/drawing/2014/main" id="{F3DB35E7-E64F-D4DB-43B7-9467D7235DED}"/>
                  </a:ext>
                </a:extLst>
              </p:cNvPr>
              <p:cNvPicPr>
                <a:picLocks noChangeAspect="1"/>
              </p:cNvPicPr>
              <p:nvPr/>
            </p:nvPicPr>
            <p:blipFill>
              <a:blip r:embed="rId3"/>
              <a:srcRect/>
              <a:stretch>
                <a:fillRect/>
              </a:stretch>
            </p:blipFill>
            <p:spPr>
              <a:xfrm>
                <a:off x="9421128" y="-266699"/>
                <a:ext cx="9400859" cy="6408820"/>
              </a:xfrm>
              <a:prstGeom prst="rect">
                <a:avLst/>
              </a:prstGeom>
            </p:spPr>
          </p:pic>
          <p:pic>
            <p:nvPicPr>
              <p:cNvPr id="6" name="Picture 6">
                <a:extLst>
                  <a:ext uri="{FF2B5EF4-FFF2-40B4-BE49-F238E27FC236}">
                    <a16:creationId xmlns:a16="http://schemas.microsoft.com/office/drawing/2014/main" id="{1C9A2266-AA45-365B-491D-ED82995E3E68}"/>
                  </a:ext>
                </a:extLst>
              </p:cNvPr>
              <p:cNvPicPr>
                <a:picLocks noChangeAspect="1"/>
              </p:cNvPicPr>
              <p:nvPr/>
            </p:nvPicPr>
            <p:blipFill>
              <a:blip r:embed="rId3"/>
              <a:srcRect/>
              <a:stretch>
                <a:fillRect/>
              </a:stretch>
            </p:blipFill>
            <p:spPr>
              <a:xfrm rot="-10798857">
                <a:off x="8909711" y="6444567"/>
                <a:ext cx="9400859" cy="5264481"/>
              </a:xfrm>
              <a:prstGeom prst="rect">
                <a:avLst/>
              </a:prstGeom>
            </p:spPr>
          </p:pic>
          <p:pic>
            <p:nvPicPr>
              <p:cNvPr id="7" name="Picture 7">
                <a:extLst>
                  <a:ext uri="{FF2B5EF4-FFF2-40B4-BE49-F238E27FC236}">
                    <a16:creationId xmlns:a16="http://schemas.microsoft.com/office/drawing/2014/main" id="{416CAE97-3795-125A-53EB-258353B78121}"/>
                  </a:ext>
                </a:extLst>
              </p:cNvPr>
              <p:cNvPicPr>
                <a:picLocks noChangeAspect="1"/>
              </p:cNvPicPr>
              <p:nvPr/>
            </p:nvPicPr>
            <p:blipFill>
              <a:blip r:embed="rId3"/>
              <a:srcRect/>
              <a:stretch>
                <a:fillRect/>
              </a:stretch>
            </p:blipFill>
            <p:spPr>
              <a:xfrm rot="-10798857">
                <a:off x="-1062176" y="5931162"/>
                <a:ext cx="9400859" cy="5264481"/>
              </a:xfrm>
              <a:prstGeom prst="rect">
                <a:avLst/>
              </a:prstGeom>
            </p:spPr>
          </p:pic>
          <p:sp>
            <p:nvSpPr>
              <p:cNvPr id="22" name="Rectangle 2">
                <a:extLst>
                  <a:ext uri="{FF2B5EF4-FFF2-40B4-BE49-F238E27FC236}">
                    <a16:creationId xmlns:a16="http://schemas.microsoft.com/office/drawing/2014/main" id="{8D00B76A-9500-6953-C5E9-8E7B67FAC65F}"/>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grpSp>
      <p:pic>
        <p:nvPicPr>
          <p:cNvPr id="11" name="Picture 10">
            <a:extLst>
              <a:ext uri="{FF2B5EF4-FFF2-40B4-BE49-F238E27FC236}">
                <a16:creationId xmlns:a16="http://schemas.microsoft.com/office/drawing/2014/main" id="{95D14C91-F213-45D1-8E27-E02783E16A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690"/>
            <a:ext cx="9388412" cy="10207866"/>
          </a:xfrm>
          <a:prstGeom prst="rect">
            <a:avLst/>
          </a:prstGeom>
        </p:spPr>
      </p:pic>
      <p:pic>
        <p:nvPicPr>
          <p:cNvPr id="13" name="Picture 12">
            <a:extLst>
              <a:ext uri="{FF2B5EF4-FFF2-40B4-BE49-F238E27FC236}">
                <a16:creationId xmlns:a16="http://schemas.microsoft.com/office/drawing/2014/main" id="{8BB0099C-FFED-FFC4-C58E-10E55F6A0A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8413" y="30015"/>
            <a:ext cx="8888972" cy="10196542"/>
          </a:xfrm>
          <a:prstGeom prst="rect">
            <a:avLst/>
          </a:prstGeom>
        </p:spPr>
      </p:pic>
      <p:sp>
        <p:nvSpPr>
          <p:cNvPr id="14" name="Freeform 9">
            <a:extLst>
              <a:ext uri="{FF2B5EF4-FFF2-40B4-BE49-F238E27FC236}">
                <a16:creationId xmlns:a16="http://schemas.microsoft.com/office/drawing/2014/main" id="{7E6DE605-D158-4C89-C75A-5D8873C69A18}"/>
              </a:ext>
            </a:extLst>
          </p:cNvPr>
          <p:cNvSpPr/>
          <p:nvPr/>
        </p:nvSpPr>
        <p:spPr>
          <a:xfrm>
            <a:off x="16078200" y="9334500"/>
            <a:ext cx="1914041" cy="464680"/>
          </a:xfrm>
          <a:custGeom>
            <a:avLst/>
            <a:gdLst/>
            <a:ahLst/>
            <a:cxnLst/>
            <a:rect l="l" t="t" r="r" b="b"/>
            <a:pathLst>
              <a:path w="5759792" h="1451376">
                <a:moveTo>
                  <a:pt x="0" y="0"/>
                </a:moveTo>
                <a:lnTo>
                  <a:pt x="5759792" y="0"/>
                </a:lnTo>
                <a:lnTo>
                  <a:pt x="5759792" y="1451376"/>
                </a:lnTo>
                <a:lnTo>
                  <a:pt x="0" y="1451376"/>
                </a:lnTo>
                <a:lnTo>
                  <a:pt x="0" y="0"/>
                </a:lnTo>
                <a:close/>
              </a:path>
            </a:pathLst>
          </a:custGeom>
          <a:blipFill>
            <a:blip r:embed="rId6"/>
            <a:stretch>
              <a:fillRect/>
            </a:stretch>
          </a:blipFill>
        </p:spPr>
        <p:txBody>
          <a:bodyPr/>
          <a:lstStyle/>
          <a:p>
            <a:endParaRPr lang="en-IN"/>
          </a:p>
        </p:txBody>
      </p:sp>
    </p:spTree>
    <p:extLst>
      <p:ext uri="{BB962C8B-B14F-4D97-AF65-F5344CB8AC3E}">
        <p14:creationId xmlns:p14="http://schemas.microsoft.com/office/powerpoint/2010/main" val="21392123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359</TotalTime>
  <Words>1894</Words>
  <Application>Microsoft Office PowerPoint</Application>
  <PresentationFormat>Custom</PresentationFormat>
  <Paragraphs>178</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Poppins</vt:lpstr>
      <vt:lpstr>Arial</vt:lpstr>
      <vt:lpstr>Garet Bold</vt:lpstr>
      <vt:lpstr>Garet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 Object classification</dc:title>
  <dc:creator>AbdulRahman Sami</dc:creator>
  <cp:lastModifiedBy>AbdulRahman Sami</cp:lastModifiedBy>
  <cp:revision>5</cp:revision>
  <dcterms:created xsi:type="dcterms:W3CDTF">2006-08-16T00:00:00Z</dcterms:created>
  <dcterms:modified xsi:type="dcterms:W3CDTF">2025-10-25T11:37:06Z</dcterms:modified>
  <dc:identifier>DAGQw1sGyG8</dc:identifier>
</cp:coreProperties>
</file>